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58" r:id="rId9"/>
    <p:sldId id="270" r:id="rId10"/>
    <p:sldId id="271" r:id="rId11"/>
    <p:sldId id="269" r:id="rId12"/>
    <p:sldId id="26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hlink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hlink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hlink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hlink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hlink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hlink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hlink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hlink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hlink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FF"/>
    <a:srgbClr val="FF0066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14" autoAdjust="0"/>
  </p:normalViewPr>
  <p:slideViewPr>
    <p:cSldViewPr>
      <p:cViewPr varScale="1">
        <p:scale>
          <a:sx n="68" d="100"/>
          <a:sy n="68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3F70-20A6-49D6-8524-97D396F247F1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EA90-A4B0-469A-A614-6963C57D9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B527-5993-493E-8224-40A059436053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9661-E4C3-45ED-BC18-459468E45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043B7-AA57-4BCD-9E20-C93D6BC1E7DC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070B-8B5C-4F7C-88F7-35478857A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C299-A7F6-48AF-ABF3-C0DF7E8C2E57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E437-F77E-4FF4-BB62-851657A5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5F77-6059-46C5-B61C-41062C58137C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01E1-F030-4B1F-9BEF-D816F8A75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4C4EA-3F1D-4282-A68D-0B33EDCD51AF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9FA2E-C740-43B9-A2C7-D15364581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A797-2998-4E8C-900A-D79A339E0764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9361-AA0E-4158-8845-8A21D730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3BAB-F4C9-40FC-97D1-5A3238F55853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5733-0B96-4BF2-B511-259D6809E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020BD-173D-496F-BAC4-F4433F63C1B6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5374-AAC8-4A80-B771-DB6275FD7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FC47-9125-47BA-9878-8E2A16DA71EF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8B82-6812-4348-A267-CA609FD65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07CA-6F62-474E-850D-D72EB8D1BC5E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D009-C18F-4E7C-9426-D8B814715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99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848721-4E03-4DCF-A946-8BC79B702C56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359B54-4670-49EB-AE1D-B0576F6FA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6659563" y="3860800"/>
            <a:ext cx="23383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Выполнили:</a:t>
            </a:r>
          </a:p>
          <a:p>
            <a:r>
              <a:rPr lang="ru-RU" sz="1800"/>
              <a:t>учитель-логопед </a:t>
            </a:r>
          </a:p>
          <a:p>
            <a:r>
              <a:rPr lang="ru-RU" sz="1800"/>
              <a:t>Трофимова Е.Н.</a:t>
            </a:r>
          </a:p>
          <a:p>
            <a:r>
              <a:rPr lang="ru-RU" sz="1800"/>
              <a:t>учитель-дефектолог </a:t>
            </a:r>
          </a:p>
          <a:p>
            <a:r>
              <a:rPr lang="ru-RU" sz="1800"/>
              <a:t>Заварина Н.С.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356100" y="5445125"/>
            <a:ext cx="20161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>
                <a:solidFill>
                  <a:schemeClr val="tx1"/>
                </a:solidFill>
                <a:latin typeface="Arial" charset="0"/>
              </a:rPr>
              <a:t>ЯМР </a:t>
            </a:r>
          </a:p>
          <a:p>
            <a:pPr>
              <a:spcBef>
                <a:spcPct val="50000"/>
              </a:spcBef>
            </a:pPr>
            <a:r>
              <a:rPr lang="ru-RU" sz="1800" b="0">
                <a:solidFill>
                  <a:schemeClr val="tx1"/>
                </a:solidFill>
                <a:latin typeface="Arial" charset="0"/>
              </a:rPr>
              <a:t>2021</a:t>
            </a: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1619250" y="1125538"/>
            <a:ext cx="6553200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ИСПОЛЬЗОВАНИЕ ПРИРОДНОГО МАТЕРИАЛА </a:t>
            </a:r>
          </a:p>
          <a:p>
            <a:pPr algn="ctr"/>
            <a:r>
              <a:rPr lang="ru-RU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ДЛЯ РАЗВИТИЯ МЕЛКОЙ МОТОРИКИ</a:t>
            </a:r>
          </a:p>
        </p:txBody>
      </p:sp>
      <p:pic>
        <p:nvPicPr>
          <p:cNvPr id="13323" name="Picture 11" descr="kineziologicheskie-uprazhneniya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E1F1"/>
              </a:clrFrom>
              <a:clrTo>
                <a:srgbClr val="F8E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781300"/>
            <a:ext cx="3195638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  <a:latin typeface="Times New Roman" pitchFamily="18" charset="0"/>
              </a:rPr>
              <a:t>Использование соленого теста</a:t>
            </a:r>
          </a:p>
        </p:txBody>
      </p:sp>
      <p:pic>
        <p:nvPicPr>
          <p:cNvPr id="33796" name="Picture 4" descr="22703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924175"/>
            <a:ext cx="5165725" cy="3440113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 rot="10813802" flipV="1">
            <a:off x="357188" y="1412875"/>
            <a:ext cx="87868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0"/>
              <a:t>Соленое тесто - это экологически чистый материал, который можно смело доверять ребенку.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/>
          </p:cNvSpPr>
          <p:nvPr>
            <p:ph type="title"/>
          </p:nvPr>
        </p:nvSpPr>
        <p:spPr>
          <a:xfrm>
            <a:off x="179388" y="692150"/>
            <a:ext cx="8964612" cy="4249738"/>
          </a:xfrm>
        </p:spPr>
        <p:txBody>
          <a:bodyPr/>
          <a:lstStyle/>
          <a:p>
            <a:pPr>
              <a:lnSpc>
                <a:spcPts val="3500"/>
              </a:lnSpc>
              <a:spcBef>
                <a:spcPct val="25000"/>
              </a:spcBef>
            </a:pPr>
            <a:r>
              <a:rPr lang="ru-RU" sz="3200" b="1" smtClean="0">
                <a:solidFill>
                  <a:schemeClr val="hlink"/>
                </a:solidFill>
                <a:latin typeface="Times New Roman" pitchFamily="18" charset="0"/>
              </a:rPr>
              <a:t>В результате такой работы у детей раннего возраста будет совершенствоваться ручной праксис, что станет стимулирующим толчком к развитию мыслительной деятельности, воображения и речи</a:t>
            </a:r>
            <a:r>
              <a:rPr lang="ru-RU" sz="3200" smtClean="0"/>
              <a:t>.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411413" y="1916113"/>
            <a:ext cx="5905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3600"/>
          </a:p>
          <a:p>
            <a:endParaRPr lang="ru-RU" sz="3600"/>
          </a:p>
          <a:p>
            <a:r>
              <a:rPr lang="ru-RU" sz="360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lide1"/>
          <p:cNvPicPr>
            <a:picLocks noChangeAspect="1" noChangeArrowheads="1"/>
          </p:cNvPicPr>
          <p:nvPr/>
        </p:nvPicPr>
        <p:blipFill>
          <a:blip r:embed="rId2"/>
          <a:srcRect r="46164"/>
          <a:stretch>
            <a:fillRect/>
          </a:stretch>
        </p:blipFill>
        <p:spPr bwMode="auto">
          <a:xfrm>
            <a:off x="395288" y="476250"/>
            <a:ext cx="2566987" cy="2682875"/>
          </a:xfrm>
          <a:prstGeom prst="rect">
            <a:avLst/>
          </a:prstGeom>
          <a:noFill/>
          <a:effectLst>
            <a:outerShdw dist="45791" dir="3378596" algn="ctr" rotWithShape="0">
              <a:srgbClr val="808080"/>
            </a:outerShdw>
          </a:effectLst>
        </p:spPr>
      </p:pic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0" y="214313"/>
            <a:ext cx="8786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71550" y="3141663"/>
            <a:ext cx="777716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Мелкая моторика - координированные движения пальцев и кистей рук.</a:t>
            </a:r>
          </a:p>
          <a:p>
            <a:pPr algn="ctr"/>
            <a:r>
              <a:rPr lang="ru-RU"/>
              <a:t>Почему так важно для детей развитие мелкой моторики рук?</a:t>
            </a:r>
          </a:p>
          <a:p>
            <a:pPr algn="ctr"/>
            <a:r>
              <a:rPr lang="ru-RU"/>
              <a:t>Замечено, что дети, совершающие многочисленные оживленные движения пальцами рук, развиваются в речевом отношении явно быстрее других. Если специально тренировать мелкие движения кисти, развитие речи можно существенно ускорить.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g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0D6"/>
              </a:clrFrom>
              <a:clrTo>
                <a:srgbClr val="FCF0D6">
                  <a:alpha val="0"/>
                </a:srgbClr>
              </a:clrTo>
            </a:clrChange>
          </a:blip>
          <a:srcRect l="2017" t="34540"/>
          <a:stretch>
            <a:fillRect/>
          </a:stretch>
        </p:blipFill>
        <p:spPr bwMode="auto">
          <a:xfrm>
            <a:off x="179388" y="2492375"/>
            <a:ext cx="8712200" cy="4365625"/>
          </a:xfrm>
          <a:prstGeom prst="rect">
            <a:avLst/>
          </a:prstGeom>
          <a:noFill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7561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39750" y="504825"/>
            <a:ext cx="8424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/>
              <a:t>   Работая с природным материалом, ребенок приобщается к миру прекрасного: учится быть рачительным хозяином родной природы, оберегать любое растение от бессмысленного уничтожения.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093788"/>
            <a:ext cx="9144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/>
              <a:t>Развивающие задачи:</a:t>
            </a:r>
          </a:p>
          <a:p>
            <a:pPr algn="ctr"/>
            <a:endParaRPr lang="ru-RU" sz="2800"/>
          </a:p>
          <a:p>
            <a:pPr algn="ctr"/>
            <a:r>
              <a:rPr lang="ru-RU" sz="2000" b="0"/>
              <a:t>• развитие координации и точности движений руки и глаза, гибкость рук, ритмичность;</a:t>
            </a:r>
          </a:p>
          <a:p>
            <a:pPr algn="ctr"/>
            <a:r>
              <a:rPr lang="ru-RU" sz="2000" b="0"/>
              <a:t>• развитие мелкой  моторики рук;</a:t>
            </a:r>
          </a:p>
          <a:p>
            <a:pPr algn="ctr"/>
            <a:r>
              <a:rPr lang="ru-RU" sz="2000" b="0"/>
              <a:t>• укрепление общей двигательной активности;</a:t>
            </a:r>
          </a:p>
          <a:p>
            <a:pPr algn="ctr"/>
            <a:r>
              <a:rPr lang="ru-RU" sz="2000" b="0"/>
              <a:t>• содействие нормализации речевой функции;</a:t>
            </a:r>
          </a:p>
          <a:p>
            <a:pPr algn="ctr"/>
            <a:r>
              <a:rPr lang="ru-RU" sz="2000" b="0"/>
              <a:t>• развитие воображения, логического мышления, произвольного внимания, зрительного и слухового восприятия, творческой активности;</a:t>
            </a:r>
          </a:p>
          <a:p>
            <a:pPr algn="ctr"/>
            <a:r>
              <a:rPr lang="ru-RU" sz="2000" b="0"/>
              <a:t>•создание эмоционально-комфортной обстановки в общении со сверстниками и взрослыми.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3" descr="G:\МОТОРИКА\фото мелкая м\DSCF3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340836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 descr="G:\МОТОРИКА\фото мелкая м\DSCF36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92375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  <a:latin typeface="Times New Roman" pitchFamily="18" charset="0"/>
              </a:rPr>
              <a:t>Массаж рук с помощью шишек, каштанов и грецких орехов</a:t>
            </a:r>
          </a:p>
        </p:txBody>
      </p:sp>
      <p:pic>
        <p:nvPicPr>
          <p:cNvPr id="23562" name="Рисунок 3" descr="IMG_756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149725"/>
            <a:ext cx="34353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Рисунок 3" descr="IMG_757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2825" y="1989138"/>
            <a:ext cx="4321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  <a:latin typeface="Times New Roman" pitchFamily="18" charset="0"/>
              </a:rPr>
              <a:t>Игры с крупой и семенами</a:t>
            </a:r>
          </a:p>
        </p:txBody>
      </p:sp>
      <p:pic>
        <p:nvPicPr>
          <p:cNvPr id="25607" name="Picture 7" descr="Slide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5C690"/>
              </a:clrFrom>
              <a:clrTo>
                <a:srgbClr val="E5C690">
                  <a:alpha val="0"/>
                </a:srgbClr>
              </a:clrTo>
            </a:clrChange>
          </a:blip>
          <a:srcRect l="51563" t="37407" r="1198" b="2377"/>
          <a:stretch>
            <a:fillRect/>
          </a:stretch>
        </p:blipFill>
        <p:spPr bwMode="auto">
          <a:xfrm>
            <a:off x="0" y="1989138"/>
            <a:ext cx="4319588" cy="3097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2" descr="G:\МОТОРИКА\фото мелкая м\DSCF35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3100"/>
            <a:ext cx="42481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 descr="G:\МОТОРИКА\фото мелкая м\DSCF3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2825" y="3213100"/>
            <a:ext cx="43211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187450" y="1196975"/>
            <a:ext cx="7585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/>
              <a:t>В подносы тонким слоем насыпать манку или песок Нарисуйте пальцем что хотите: волны на море, высокие горы, прекрасные цветы,  автомобиль</a:t>
            </a:r>
            <a:r>
              <a:rPr lang="ru-RU" b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C:\Users\Admin\Desktop\фото для презинт\P1200170.JPG"/>
          <p:cNvPicPr>
            <a:picLocks noChangeAspect="1" noChangeArrowheads="1"/>
          </p:cNvPicPr>
          <p:nvPr/>
        </p:nvPicPr>
        <p:blipFill>
          <a:blip r:embed="rId2"/>
          <a:srcRect l="15848" t="38504" r="9889"/>
          <a:stretch>
            <a:fillRect/>
          </a:stretch>
        </p:blipFill>
        <p:spPr bwMode="auto">
          <a:xfrm>
            <a:off x="1979613" y="2205038"/>
            <a:ext cx="5400675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  <a:latin typeface="Times New Roman" pitchFamily="18" charset="0"/>
              </a:rPr>
              <a:t>На изображения контуров предметов можно выкладывать фасоль и другие природные материалы, дорисовывать то, что пропустил художник, украшать предметы, находить фигуры…</a:t>
            </a:r>
            <a:endParaRPr lang="ru-RU" sz="40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850" y="115888"/>
            <a:ext cx="3960813" cy="3789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endParaRPr lang="ru-RU" sz="18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0" hangingPunct="0"/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Что нужно для игры в песок?</a:t>
            </a:r>
          </a:p>
          <a:p>
            <a:pPr eaLnBrk="0" hangingPunct="0"/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 нужно, в сущности, так мало:</a:t>
            </a:r>
          </a:p>
          <a:p>
            <a:pPr eaLnBrk="0" hangingPunct="0"/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Любовь, желанье, доброта,</a:t>
            </a:r>
          </a:p>
          <a:p>
            <a:pPr eaLnBrk="0" hangingPunct="0"/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Чтоб вера в детство не пропала.</a:t>
            </a:r>
          </a:p>
          <a:p>
            <a:pPr eaLnBrk="0" hangingPunct="0"/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Простейший ящик из стола</a:t>
            </a:r>
          </a:p>
          <a:p>
            <a:pPr eaLnBrk="0" hangingPunct="0"/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Покрасим голубою краской,</a:t>
            </a:r>
          </a:p>
          <a:p>
            <a:pPr eaLnBrk="0" hangingPunct="0"/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Горсть золотистого песка</a:t>
            </a:r>
          </a:p>
          <a:p>
            <a:pPr eaLnBrk="0" hangingPunct="0"/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Туда вольётся дивной сказкой</a:t>
            </a:r>
          </a:p>
          <a:p>
            <a:pPr eaLnBrk="0" hangingPunct="0"/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Игрушек маленький набор</a:t>
            </a:r>
          </a:p>
          <a:p>
            <a:pPr eaLnBrk="0" hangingPunct="0"/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Возьмём в игру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…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Подобно Богу,</a:t>
            </a:r>
          </a:p>
          <a:p>
            <a:pPr eaLnBrk="0" hangingPunct="0"/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 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Мы создадим свой Мир чудес,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 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 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 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 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 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 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 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 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 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 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 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 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 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 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 </a:t>
            </a:r>
            <a:endParaRPr lang="ru-RU" sz="160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0" hangingPunct="0"/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Пройдя Познания дорогу.</a:t>
            </a:r>
          </a:p>
          <a:p>
            <a:pPr eaLnBrk="0" hangingPunct="0"/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        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(Т. Грабенко)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12803" y="474540"/>
            <a:ext cx="3652514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 rot="605942">
            <a:off x="4787743" y="3369628"/>
            <a:ext cx="3945492" cy="2773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 rot="20258067">
            <a:off x="300085" y="3665989"/>
            <a:ext cx="3940400" cy="2537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267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Массаж рук с помощью шишек, каштанов и грецких орехов</vt:lpstr>
      <vt:lpstr>Игры с крупой и семенами</vt:lpstr>
      <vt:lpstr>Слайд 7</vt:lpstr>
      <vt:lpstr>На изображения контуров предметов можно выкладывать фасоль и другие природные материалы, дорисовывать то, что пропустил художник, украшать предметы, находить фигуры…</vt:lpstr>
      <vt:lpstr>Слайд 9</vt:lpstr>
      <vt:lpstr>Использование соленого теста</vt:lpstr>
      <vt:lpstr>В результате такой работы у детей раннего возраста будет совершенствоваться ручной праксис, что станет стимулирующим толчком к развитию мыслительной деятельности, воображения и речи. 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</cp:lastModifiedBy>
  <cp:revision>9</cp:revision>
  <dcterms:created xsi:type="dcterms:W3CDTF">2016-03-27T09:08:51Z</dcterms:created>
  <dcterms:modified xsi:type="dcterms:W3CDTF">2021-04-06T07:43:42Z</dcterms:modified>
</cp:coreProperties>
</file>