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2056"/>
    <a:srgbClr val="6F173F"/>
    <a:srgbClr val="C42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3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library.kissclipart.com/20180915/bwe/kissclipart-molding-clipart-picture-frames-photography-pattern-5f5cbb39903e5ed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3552"/>
            <a:ext cx="9143999" cy="6858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0212" y="620688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МДОУ детский сад №8 «Ленок» ЯМР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09477" y="1520784"/>
            <a:ext cx="7694971" cy="19046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982056"/>
                </a:solidFill>
                <a:latin typeface="Monotype Corsiva" panose="03010101010201010101" pitchFamily="66" charset="0"/>
              </a:rPr>
              <a:t>«Развитие мелкой моторики у детей раннего возраста через дидактические игры»</a:t>
            </a:r>
            <a:endParaRPr lang="ru-RU" sz="4000" b="1" dirty="0">
              <a:solidFill>
                <a:srgbClr val="982056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2106548" y="4138052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 воспитатель: </a:t>
            </a:r>
          </a:p>
          <a:p>
            <a:pPr algn="r"/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Нагибина А.А.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79912" y="5794614"/>
            <a:ext cx="12763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г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30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64535" cy="686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108520" y="397436"/>
            <a:ext cx="5028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Игра в куклы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10955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развитие мелкой моторики, элементарных навыков самообслуживания (застегивание и расстегивание пуговиц, завязывание шнурков 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).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9218" name="Picture 2" descr="https://www.maam.ru/upload/blogs/detsad-1888758-156795016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2"/>
          <a:stretch/>
        </p:blipFill>
        <p:spPr bwMode="auto">
          <a:xfrm>
            <a:off x="107503" y="2478814"/>
            <a:ext cx="2198683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www.maam.ru/upload/blogs/detsad-1783757-157519399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2" b="2331"/>
          <a:stretch/>
        </p:blipFill>
        <p:spPr bwMode="auto">
          <a:xfrm>
            <a:off x="2378091" y="3180318"/>
            <a:ext cx="2328160" cy="3089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427984" y="397436"/>
            <a:ext cx="5028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Игры с прищепками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19807" y="1115825"/>
            <a:ext cx="39006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развитие мелкой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моторики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руки, мышц пальчиков рук.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97429" y="2105290"/>
            <a:ext cx="434542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</a:rPr>
              <a:t>Как играть с прищепками?</a:t>
            </a:r>
            <a:endParaRPr lang="ru-RU" sz="2800" dirty="0">
              <a:solidFill>
                <a:srgbClr val="C42A70"/>
              </a:solidFill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37993" y="2725809"/>
            <a:ext cx="1753232" cy="2314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786369" y="4990383"/>
            <a:ext cx="2256480" cy="1692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71999" y="3955979"/>
            <a:ext cx="2304256" cy="172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97678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-84939" y="188640"/>
            <a:ext cx="5028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Пазлы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96526"/>
            <a:ext cx="4765593" cy="42126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Игра в </a:t>
            </a:r>
            <a:r>
              <a:rPr lang="ru-RU" b="1" dirty="0" err="1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пазлы</a:t>
            </a:r>
            <a:r>
              <a:rPr lang="ru-RU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 влияет на развитие </a:t>
            </a:r>
            <a:r>
              <a:rPr lang="ru-RU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ребенка:</a:t>
            </a:r>
            <a:endParaRPr lang="ru-RU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развивает мелкую моторику рук и координацию движений;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развивает логику;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формирует навыки выработки стратегического решения задач;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развивает усидчивость и аккуратность;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развивает воображение и фантазию;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развивает внимание и память;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C42A70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учит принимать решения самостоятельно</a:t>
            </a:r>
            <a:endParaRPr lang="ru-RU" sz="1400" dirty="0">
              <a:solidFill>
                <a:srgbClr val="C42A70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72099" y="567114"/>
            <a:ext cx="3744417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51241"/>
            <a:ext cx="3816424" cy="2862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1035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2223" y="332656"/>
            <a:ext cx="25458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Шнуровка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»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104054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развитие мелкой моторики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пальцев рук,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сенсомоторной координации, совершенствовав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координацию движений и гибкость рук 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996952"/>
            <a:ext cx="3096344" cy="23222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https://www.mir-igrushki.ru/published/publicdata/NEW/attachments/SC/products_pictures/1904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92896"/>
            <a:ext cx="2095500" cy="31908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72999" y="378822"/>
            <a:ext cx="429432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</a:t>
            </a:r>
            <a:r>
              <a:rPr lang="en-US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/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 «Накорми птичку»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557617" y="1702261"/>
            <a:ext cx="3528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развитие мелкой моторики рук и тактильной чувствительности.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88449" y="3284984"/>
            <a:ext cx="3473896" cy="2605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8150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512" y="2606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Многофункциональное дидактическое пособие «Солнышко»</a:t>
            </a:r>
            <a:endParaRPr lang="ru-RU" sz="4000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21996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Цель </a:t>
            </a:r>
            <a:r>
              <a:rPr lang="ru-RU" sz="16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пособия</a:t>
            </a: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 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способствовать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 накоплению сенсорного опыта ребёнка через развитие зрительного, слухового и тактильного восприятия, развитие мелкой моторики. 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3754617" cy="2815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004048" y="263790"/>
            <a:ext cx="39604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Развивающая доска «</a:t>
            </a:r>
            <a:r>
              <a:rPr lang="ru-RU" sz="4000" b="1" u="sng" dirty="0" err="1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Бизиборд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»</a:t>
            </a:r>
            <a:endParaRPr lang="ru-RU" sz="4000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700808"/>
            <a:ext cx="4176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развитие мелкой моторики, 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координации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движения,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внимания, усидчивости, самостоятельности;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способствует формированию умений и навыков открывания и закрывания различных замков и задвижек, молний, щеколд  и познавать окружающий мир и различные материалы.</a:t>
            </a:r>
          </a:p>
          <a:p>
            <a:pPr indent="450000" algn="just">
              <a:lnSpc>
                <a:spcPct val="150000"/>
              </a:lnSpc>
            </a:pP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   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6" r="6821" b="3366"/>
          <a:stretch/>
        </p:blipFill>
        <p:spPr bwMode="auto">
          <a:xfrm rot="16200000">
            <a:off x="5928364" y="4289572"/>
            <a:ext cx="2591786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48077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498" y="18864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Многофункциональное дидактическое пособие 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«Чудо-дерево. Времена года»</a:t>
            </a:r>
            <a:endParaRPr lang="ru-RU" sz="4000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98" y="2708921"/>
            <a:ext cx="2463285" cy="311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99" y="2708921"/>
            <a:ext cx="2232249" cy="3117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58" y="3861048"/>
            <a:ext cx="199842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69961" y="4149080"/>
            <a:ext cx="2880320" cy="216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972999" y="260648"/>
            <a:ext cx="41710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</a:t>
            </a:r>
            <a:r>
              <a:rPr lang="en-US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/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 «Наряди елочку»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032" y="1584087"/>
            <a:ext cx="4392488" cy="1207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>
              <a:lnSpc>
                <a:spcPct val="150000"/>
              </a:lnSpc>
            </a:pPr>
            <a:r>
              <a:rPr lang="ru-RU" sz="16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Цель: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развитие мелкой моторики, координации движений (закрепляет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знания о цвете, форме,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величине</a:t>
            </a:r>
            <a:r>
              <a:rPr lang="ru-RU" dirty="0" smtClean="0">
                <a:solidFill>
                  <a:srgbClr val="6F173F"/>
                </a:solidFill>
                <a:latin typeface="Times New Roman"/>
                <a:ea typeface="Times New Roman"/>
              </a:rPr>
              <a:t>).</a:t>
            </a:r>
            <a:endParaRPr lang="ru-RU" dirty="0">
              <a:solidFill>
                <a:srgbClr val="6F173F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411" y="2691203"/>
            <a:ext cx="1584176" cy="2757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Picture 9" descr="https://ds04.infourok.ru/uploads/ex/12fb/000e91ea-6b426385/hello_html_m249e80f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5560035"/>
            <a:ext cx="1368152" cy="1220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s://avatars.mds.yandex.net/get-pdb/1340633/ce2c7c98-79a4-4fbb-abe3-23b9334feb75/s1200?webp=fals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436313"/>
            <a:ext cx="1401933" cy="14019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03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4498" y="18864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u="sng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Многофункциональное дидактическое пособие </a:t>
            </a:r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</a:rPr>
              <a:t>«Чудо-коробочка»</a:t>
            </a:r>
            <a:endParaRPr lang="ru-RU" sz="4000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3098" y="22768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Цель: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развитие мелкой моторики,</a:t>
            </a: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тактильных ощущений, сенсорного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восприятия.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098" y="3432314"/>
            <a:ext cx="4738942" cy="316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450" y="188639"/>
            <a:ext cx="3283684" cy="3560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528392" cy="26462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0868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139526" y="260647"/>
            <a:ext cx="31486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 заключении</a:t>
            </a:r>
            <a:endParaRPr lang="ru-RU" sz="44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1097593"/>
            <a:ext cx="87849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Выполняя пальчиками различные упражнения, ребёнок достигает хорошего развития мелкой моторики рук, которая не только оказывает благоприятное влияние на развитие речи (так как при этом индуктивно происходит возбуждение в речевых центрах мозга), но и подготавливает ребёнка к рисованию, а в дальнейшем и к письму. Кисти рук приобретают хорошую подвижность, гибкость, исчезает скованность движений.</a:t>
            </a:r>
          </a:p>
        </p:txBody>
      </p:sp>
      <p:pic>
        <p:nvPicPr>
          <p:cNvPr id="3076" name="Picture 4" descr="https://img-fotki.yandex.ru/get/9115/16969765.205/0_8d19b_7db9cca3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365104"/>
            <a:ext cx="5868144" cy="2344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30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5604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250389"/>
            <a:ext cx="36070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6F173F"/>
                </a:solidFill>
                <a:latin typeface="Monotype Corsiva" panose="03010101010201010101" pitchFamily="66" charset="0"/>
              </a:rPr>
              <a:t>Актуальность</a:t>
            </a:r>
            <a:endParaRPr lang="ru-RU" sz="48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1325581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 начальном этапе жизни именно мелкая моторика отражает то, как развивается ребенок, свидетельствует о его интеллектуальных способностях. Дети с плохо развитой ручной моторикой неловко держат ложку, карандаш, не могут застегивать пуговицы, шнуровать ботинки. Им бывает трудно собрать рассыпавшие детали конструктора, работать с </a:t>
            </a:r>
            <a:r>
              <a:rPr lang="ru-RU" sz="2400" dirty="0" err="1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пазлами</a:t>
            </a:r>
            <a:r>
              <a:rPr lang="ru-RU" sz="2400" dirty="0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, мозаикой.</a:t>
            </a:r>
          </a:p>
        </p:txBody>
      </p:sp>
      <p:pic>
        <p:nvPicPr>
          <p:cNvPr id="2052" name="Picture 4" descr="https://www.billing4.net/img/images_2/kto-kogda-i-pochemu-pridumal-pazli_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632376"/>
            <a:ext cx="3400731" cy="2162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7888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49694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4000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Что же понимают под термином «мелкая моторика»?</a:t>
            </a:r>
            <a:r>
              <a:rPr lang="ru-RU" sz="40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96704" y="1674673"/>
            <a:ext cx="86397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Мелкая моторика –</a:t>
            </a:r>
            <a:r>
              <a:rPr lang="ru-RU" sz="24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 </a:t>
            </a:r>
            <a:r>
              <a:rPr lang="ru-RU" sz="2400" dirty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</a:rPr>
              <a:t>совокупность скоординированных действий нервной системы, часто в сочетании со зрительной системой в выполнении мелких и точных движений кистями и пальцами рук и ног.</a:t>
            </a:r>
            <a:endParaRPr lang="ru-RU" sz="2400" dirty="0">
              <a:solidFill>
                <a:srgbClr val="6F173F"/>
              </a:solidFill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pic>
        <p:nvPicPr>
          <p:cNvPr id="16386" name="Picture 2" descr="https://solncesvet.ru/uploads/2019/post12/46b85f2d64bff18d41dd55ede3ed876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3388"/>
            <a:ext cx="3419872" cy="22172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s05.infourok.ru/uploads/ex/08b9/00113340-0605437a/img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0165" y="3483388"/>
            <a:ext cx="2976330" cy="22322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images.aliextop.ru/express/kf/HTB17IZAXIrrK1RjSspaq6AREXXaH/-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452" y="4126111"/>
            <a:ext cx="2640293" cy="26402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296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60"/>
            <a:ext cx="9144000" cy="6858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691680" y="260648"/>
            <a:ext cx="62905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Мелкая моторика связана с </a:t>
            </a:r>
            <a:endParaRPr lang="ru-RU" sz="44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6241" y="1618270"/>
            <a:ext cx="295232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Головной мозг </a:t>
            </a:r>
          </a:p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(центры)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Двойная стрелка вверх/вниз 7"/>
          <p:cNvSpPr/>
          <p:nvPr/>
        </p:nvSpPr>
        <p:spPr>
          <a:xfrm>
            <a:off x="1763688" y="2500086"/>
            <a:ext cx="288032" cy="792008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Двойная стрелка вверх/вниз 8"/>
          <p:cNvSpPr/>
          <p:nvPr/>
        </p:nvSpPr>
        <p:spPr>
          <a:xfrm>
            <a:off x="3756389" y="2500086"/>
            <a:ext cx="288032" cy="792008"/>
          </a:xfrm>
          <a:prstGeom prst="up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259631" y="3412371"/>
            <a:ext cx="131709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Речь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02575" y="3412371"/>
            <a:ext cx="2195659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Движение пальцев</a:t>
            </a:r>
            <a:endParaRPr lang="ru-RU" sz="2400" b="1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9631" y="4682302"/>
            <a:ext cx="40324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С нервной системой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Зрением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Вниманием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Памятью</a:t>
            </a:r>
          </a:p>
          <a:p>
            <a:pPr marL="342900" indent="-342900">
              <a:buFontTx/>
              <a:buAutoNum type="arabicPeriod"/>
            </a:pPr>
            <a:r>
              <a:rPr lang="ru-RU" dirty="0" smtClean="0">
                <a:solidFill>
                  <a:srgbClr val="7030A0"/>
                </a:solidFill>
                <a:latin typeface="Monotype Corsiva" panose="03010101010201010101" pitchFamily="66" charset="0"/>
              </a:rPr>
              <a:t>Восприятием ребенка</a:t>
            </a:r>
            <a:endParaRPr lang="ru-RU" dirty="0">
              <a:solidFill>
                <a:srgbClr val="7030A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5362" name="Picture 2" descr="https://thumbs.dreamstime.com/b/%D0%B4%D0%B5%D0%B2%D1%83%D1%88%D0%BA%D0%B0-%D0%BC%D0%B0-%D1%8B%D1%88%D0%B0-%D0%B8%D0%B3%D1%80%D0%B0%D1%8F-%D1%81-%D0%BA%D1%80%D0%B0%D1%81%D0%BE%D1%87%D0%BD%D0%BE%D0%B9-%D0%B8%D0%B3%D1%80%D1%83%D1%88%D0%BA%D0%BE%D0%B9-525364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964" y="2143795"/>
            <a:ext cx="3503507" cy="35035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44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062" y="-53773"/>
            <a:ext cx="9235852" cy="691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71600" y="188640"/>
            <a:ext cx="7992888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«Ум ребенка находится на кончиках его пальцев</a:t>
            </a:r>
            <a:r>
              <a:rPr lang="ru-RU" sz="40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»</a:t>
            </a:r>
            <a:endParaRPr lang="ru-RU" sz="40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844823"/>
            <a:ext cx="3265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latin typeface="Monotype Corsiva" panose="03010101010201010101" pitchFamily="66" charset="0"/>
                <a:ea typeface="Calibri"/>
                <a:cs typeface="Times New Roman"/>
              </a:rPr>
              <a:t>В.А. Сухомлинский </a:t>
            </a:r>
            <a:endParaRPr lang="ru-RU" sz="3200" dirty="0">
              <a:latin typeface="Monotype Corsiva" panose="03010101010201010101" pitchFamily="66" charset="0"/>
            </a:endParaRPr>
          </a:p>
        </p:txBody>
      </p:sp>
      <p:pic>
        <p:nvPicPr>
          <p:cNvPr id="14340" name="Picture 4" descr="https://ds05.infourok.ru/uploads/ex/0cd5/00089854-4e636633/hello_html_7ced7c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04370">
            <a:off x="-8340" y="1393412"/>
            <a:ext cx="1487594" cy="148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sportizdorovie.ru/wp-content/uploads/2014/02/%D0%A4%D1%83%D0%BD%D0%BA%D1%86%D0%B8%D0%B8-%D0%BC%D0%BE%D0%B7%D0%B3%D0%B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58" t="9676" r="10857" b="5099"/>
          <a:stretch/>
        </p:blipFill>
        <p:spPr bwMode="auto">
          <a:xfrm>
            <a:off x="34998" y="4074700"/>
            <a:ext cx="3245332" cy="2600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6" name="Picture 10" descr="https://theslide.ru/img/thumbs/1a49bb6e5684b095f03f70e8ad58376c-800x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6" t="7498" r="4788" b="15626"/>
          <a:stretch/>
        </p:blipFill>
        <p:spPr bwMode="auto">
          <a:xfrm>
            <a:off x="5714395" y="2780926"/>
            <a:ext cx="3433032" cy="22094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508" y="3402113"/>
            <a:ext cx="2457144" cy="18428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77996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597"/>
            <a:ext cx="9171431" cy="6864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1321" y="908720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4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В </a:t>
            </a:r>
            <a:r>
              <a:rPr lang="ru-RU" sz="24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раннем возрасте работа по развитию мелкой моторики и координации движений руки должна стать важной частью развития детской речи, формирования навыков самообслуживания. </a:t>
            </a:r>
            <a:endParaRPr lang="ru-RU" sz="2400" dirty="0" smtClean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indent="450000" algn="just">
              <a:lnSpc>
                <a:spcPct val="150000"/>
              </a:lnSpc>
            </a:pPr>
            <a:r>
              <a:rPr lang="ru-RU" sz="24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Наряду с развитием мелкой моторики развиваются память, внимание, а также словарный запас.</a:t>
            </a:r>
            <a:endParaRPr lang="ru-RU" sz="2400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3323" name="Picture 11" descr="https://ds05.infourok.ru/uploads/ex/0db4/00188b3b-ad735709/hello_html_221504b9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" r="872" b="85965"/>
          <a:stretch/>
        </p:blipFill>
        <p:spPr bwMode="auto">
          <a:xfrm>
            <a:off x="-36511" y="0"/>
            <a:ext cx="9207942" cy="1181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5" name="Picture 13" descr="https://pediatr-site.ru/wp-content/uploads/3/e/9/3e968d2ed76ad67a2c3828d82c0d18c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" y="3740821"/>
            <a:ext cx="2896709" cy="21731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15" descr="https://lh6.googleusercontent.com/AWjDppjbNPAfRY0uxkxfiwR5TzD7iCiafCX5VniB7mQYFXCHA68E0f47UvyjrRgxpc6qRasA0XehLf8EtvNWBoz1w-cWVQmdRb05ueiL8jC1YpfnX6hnsPhHxS550cw6qcwwS6DeeqBx2ce_x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15993"/>
            <a:ext cx="3000202" cy="20708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35" name="Picture 23" descr="https://ds05.infourok.ru/uploads/ex/0822/001257a1-6a020856/hello_html_50b214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525" y="3645024"/>
            <a:ext cx="3176725" cy="1963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6409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411760" y="260647"/>
            <a:ext cx="46041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Дидактическая игра</a:t>
            </a:r>
            <a:endParaRPr lang="ru-RU" sz="44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 rot="1625906">
            <a:off x="3007292" y="844476"/>
            <a:ext cx="216024" cy="6480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20055016">
            <a:off x="6313960" y="845594"/>
            <a:ext cx="216024" cy="648072"/>
          </a:xfrm>
          <a:prstGeom prst="down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556792"/>
            <a:ext cx="4572000" cy="300082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982056"/>
                </a:solidFill>
                <a:latin typeface="Monotype Corsiva" panose="03010101010201010101" pitchFamily="66" charset="0"/>
                <a:ea typeface="Times New Roman"/>
              </a:rPr>
              <a:t>Это </a:t>
            </a:r>
            <a:r>
              <a:rPr lang="ru-RU" dirty="0">
                <a:solidFill>
                  <a:srgbClr val="982056"/>
                </a:solidFill>
                <a:latin typeface="Monotype Corsiva" panose="03010101010201010101" pitchFamily="66" charset="0"/>
                <a:ea typeface="Times New Roman"/>
              </a:rPr>
              <a:t>средство обучения и воспитания, в процессе которой формируется самостоятельность принятия решений, усваиваются и закрепляются полученные знания, вырабатываются умения и навыки кооперации, а также формируются социально значимые черты личности.</a:t>
            </a:r>
            <a:endParaRPr lang="ru-RU" sz="1600" dirty="0">
              <a:solidFill>
                <a:srgbClr val="982056"/>
              </a:solidFill>
              <a:effectLst/>
              <a:latin typeface="Monotype Corsiva" panose="03010101010201010101" pitchFamily="66" charset="0"/>
              <a:ea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8064" y="1551812"/>
            <a:ext cx="3888432" cy="175432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dirty="0" smtClean="0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Отличное </a:t>
            </a:r>
            <a:r>
              <a:rPr lang="ru-RU" dirty="0">
                <a:solidFill>
                  <a:srgbClr val="982056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средство, помогающее всесторонне и эффективно развивать мелкую моторику и речевую функцию у детей.</a:t>
            </a:r>
            <a:endParaRPr lang="ru-RU" dirty="0">
              <a:solidFill>
                <a:srgbClr val="982056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2290" name="Picture 2" descr="https://fsd.multiurok.ru/html/2019/01/05/s_5c30c23d8ac1c/1042725_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2304" y="4077072"/>
            <a:ext cx="4606086" cy="272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3693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77833" y="116632"/>
            <a:ext cx="83883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Дидактические игры на развитие мелкой моторики у детей раннего возраста</a:t>
            </a:r>
            <a:endParaRPr lang="ru-RU" sz="3600" b="1" dirty="0">
              <a:solidFill>
                <a:srgbClr val="6F173F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10910" y="1496978"/>
            <a:ext cx="3805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Пальчиковые игры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-3388" y="2210225"/>
            <a:ext cx="4606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Пальчиковая игра «Лады-лады»</a:t>
            </a:r>
            <a:endParaRPr lang="ru-RU" sz="2400" b="1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  <a:r>
              <a:rPr lang="ru-RU" sz="1600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развитие мелкой моторики,  координации движений пальцев рук.</a:t>
            </a: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1266" name="Picture 2" descr="http://kaplyarosi.ru/wp-content/uploads/2012/11/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17011" y="3645024"/>
            <a:ext cx="4094949" cy="2848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497811" y="2204864"/>
            <a:ext cx="4606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Пальчиковое упражнение «Стол»</a:t>
            </a:r>
            <a:endParaRPr lang="ru-RU" sz="2400" b="1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  <a:r>
              <a:rPr lang="ru-RU" sz="1600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развитие мелкой моторики,  координации движений пальцев рук.</a:t>
            </a: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19063" y="3717032"/>
            <a:ext cx="3669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9820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- У стола четыре ножки</a:t>
            </a:r>
            <a:r>
              <a:rPr lang="ru-RU" sz="2000" dirty="0" smtClean="0">
                <a:solidFill>
                  <a:srgbClr val="9820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,</a:t>
            </a:r>
            <a:endParaRPr lang="ru-RU" sz="2000" dirty="0">
              <a:solidFill>
                <a:srgbClr val="982056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indent="450215" algn="just">
              <a:spcAft>
                <a:spcPts val="0"/>
              </a:spcAft>
            </a:pPr>
            <a:r>
              <a:rPr lang="ru-RU" sz="2000" dirty="0">
                <a:solidFill>
                  <a:srgbClr val="982056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Сверху крышка, как ладошка.</a:t>
            </a:r>
            <a:endParaRPr lang="ru-RU" sz="2000" dirty="0">
              <a:solidFill>
                <a:srgbClr val="982056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11268" name="Picture 4" descr="https://i.ytimg.com/vi/7Us454NBdRM/maxresdefaul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0" r="4060" b="4073"/>
          <a:stretch/>
        </p:blipFill>
        <p:spPr bwMode="auto">
          <a:xfrm>
            <a:off x="5620509" y="4452842"/>
            <a:ext cx="2586681" cy="153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627849" y="6084351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Monotype Corsiva" panose="03010101010201010101" pitchFamily="66" charset="0"/>
                <a:ea typeface="Times New Roman"/>
                <a:cs typeface="Times New Roman"/>
              </a:rPr>
              <a:t>Левая </a:t>
            </a:r>
            <a:r>
              <a:rPr lang="ru-RU" dirty="0">
                <a:latin typeface="Monotype Corsiva" panose="03010101010201010101" pitchFamily="66" charset="0"/>
                <a:ea typeface="Times New Roman"/>
                <a:cs typeface="Times New Roman"/>
              </a:rPr>
              <a:t>рука в кулачок, сверху на кулачок опустить </a:t>
            </a:r>
            <a:r>
              <a:rPr lang="ru-RU" dirty="0" smtClean="0">
                <a:latin typeface="Monotype Corsiva" panose="03010101010201010101" pitchFamily="66" charset="0"/>
                <a:ea typeface="Times New Roman"/>
                <a:cs typeface="Times New Roman"/>
              </a:rPr>
              <a:t>ладошку</a:t>
            </a:r>
            <a:r>
              <a:rPr lang="ru-RU" dirty="0">
                <a:latin typeface="Monotype Corsiva" panose="03010101010201010101" pitchFamily="66" charset="0"/>
                <a:ea typeface="Times New Roman"/>
                <a:cs typeface="Times New Roman"/>
              </a:rPr>
              <a:t>.</a:t>
            </a:r>
            <a:endParaRPr lang="ru-RU" sz="1400" dirty="0"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206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f.vividscreen.info/soft/893d687d296bb12cc22064461d73c09c/Eye-Candy-Pink-2560x1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856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19705" y="335798"/>
            <a:ext cx="4606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6F173F"/>
                </a:solidFill>
                <a:latin typeface="Monotype Corsiva" panose="03010101010201010101" pitchFamily="66" charset="0"/>
                <a:ea typeface="Times New Roman"/>
                <a:cs typeface="Times New Roman"/>
              </a:rPr>
              <a:t>Пальчиковое упражнение «Стул»</a:t>
            </a:r>
            <a:endParaRPr lang="ru-RU" sz="2400" b="1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00000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  <a:r>
              <a:rPr lang="ru-RU" sz="1600" dirty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развитие мелкой моторики,  координации движений пальцев рук.</a:t>
            </a: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</a:pPr>
            <a:endParaRPr lang="ru-RU" sz="1400" dirty="0">
              <a:ea typeface="Calibri"/>
              <a:cs typeface="Times New Roman"/>
            </a:endParaRPr>
          </a:p>
        </p:txBody>
      </p:sp>
      <p:pic>
        <p:nvPicPr>
          <p:cNvPr id="10242" name="Picture 2" descr="https://fsd.multiurok.ru/html/2018/11/29/s_5c0025bb019d7/img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8" t="24271" r="3596" b="5446"/>
          <a:stretch/>
        </p:blipFill>
        <p:spPr bwMode="auto">
          <a:xfrm>
            <a:off x="476302" y="1728103"/>
            <a:ext cx="4191097" cy="22895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5850" y="415082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/>
              </a:rPr>
              <a:t>Левая ладонь вертикально вверх, к ее нижней части кулачок</a:t>
            </a:r>
            <a:endParaRPr lang="ru-RU" dirty="0"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53943" y="404664"/>
            <a:ext cx="50283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smtClean="0">
                <a:solidFill>
                  <a:srgbClr val="C42A70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Игры по конструированию</a:t>
            </a:r>
            <a:endParaRPr lang="ru-RU" sz="4000" b="1" u="sng" dirty="0">
              <a:solidFill>
                <a:srgbClr val="C42A7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2106" y="1728103"/>
            <a:ext cx="44164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just">
              <a:lnSpc>
                <a:spcPct val="150000"/>
              </a:lnSpc>
            </a:pPr>
            <a:r>
              <a:rPr lang="ru-RU" sz="1600" b="1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Цель: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  <a:cs typeface="Times New Roman"/>
              </a:rPr>
              <a:t> 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формирование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мыслительных процессов и восприятия, </a:t>
            </a:r>
            <a:r>
              <a:rPr lang="ru-RU" sz="1600" dirty="0" smtClean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обогащение </a:t>
            </a:r>
            <a:r>
              <a:rPr lang="ru-RU" sz="1600" dirty="0">
                <a:solidFill>
                  <a:srgbClr val="6F173F"/>
                </a:solidFill>
                <a:latin typeface="Monotype Corsiva" panose="03010101010201010101" pitchFamily="66" charset="0"/>
                <a:ea typeface="Calibri"/>
              </a:rPr>
              <a:t>сенсорного опыта, координации движений и развития мелкой моторики. </a:t>
            </a:r>
            <a:endParaRPr lang="ru-RU" sz="1600" dirty="0">
              <a:solidFill>
                <a:srgbClr val="6F173F"/>
              </a:solidFill>
              <a:latin typeface="Monotype Corsiva" panose="03010101010201010101" pitchFamily="66" charset="0"/>
              <a:ea typeface="Calibri"/>
              <a:cs typeface="Times New Roman"/>
            </a:endParaRPr>
          </a:p>
        </p:txBody>
      </p:sp>
      <p:pic>
        <p:nvPicPr>
          <p:cNvPr id="10244" name="Picture 4" descr="https://www.maam.ru/upload/blogs/detsad-834467-154918524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" t="3916" r="982" b="4140"/>
          <a:stretch/>
        </p:blipFill>
        <p:spPr bwMode="auto">
          <a:xfrm>
            <a:off x="3635896" y="4941168"/>
            <a:ext cx="2570981" cy="1809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cdn.kinsights.com/cache/e9/11/e911eea5e203d7ab219f7ec6b69d949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008319"/>
            <a:ext cx="2498409" cy="17713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www.stayer.su/internet_magazin/upload/medialibrary/799/79940428a6c781ec1e5542a48f7805e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6588" y="4950913"/>
            <a:ext cx="2699792" cy="1799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17107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548</Words>
  <Application>Microsoft Office PowerPoint</Application>
  <PresentationFormat>Экран (4:3)</PresentationFormat>
  <Paragraphs>70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Nikita</dc:creator>
  <cp:lastModifiedBy>Пользователь Windows</cp:lastModifiedBy>
  <cp:revision>29</cp:revision>
  <dcterms:created xsi:type="dcterms:W3CDTF">2021-04-04T06:19:14Z</dcterms:created>
  <dcterms:modified xsi:type="dcterms:W3CDTF">2021-04-04T13:31:14Z</dcterms:modified>
</cp:coreProperties>
</file>