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1" r:id="rId9"/>
    <p:sldId id="265" r:id="rId10"/>
    <p:sldId id="268" r:id="rId11"/>
    <p:sldId id="267" r:id="rId12"/>
    <p:sldId id="270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>
        <p:scale>
          <a:sx n="80" d="100"/>
          <a:sy n="80" d="100"/>
        </p:scale>
        <p:origin x="-30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16.02.2021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16.02.2021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4" y="784536"/>
            <a:ext cx="10993549" cy="147501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/>
              <a:t>Причины</a:t>
            </a:r>
            <a:r>
              <a:rPr lang="ru" sz="2800" b="1" dirty="0"/>
              <a:t> и механизмы возникновения зрр.</a:t>
            </a:r>
            <a:br>
              <a:rPr lang="ru" sz="2800" b="1" dirty="0"/>
            </a:br>
            <a:r>
              <a:rPr lang="ru-RU" sz="2800" b="1" dirty="0"/>
              <a:t>М</a:t>
            </a:r>
            <a:r>
              <a:rPr lang="ru" sz="2800" b="1" dirty="0"/>
              <a:t>еждисциплинарный подход.</a:t>
            </a:r>
            <a:br>
              <a:rPr lang="ru" sz="2800" b="1" dirty="0"/>
            </a:br>
            <a:r>
              <a:rPr lang="ru-RU" sz="2800" b="1" dirty="0"/>
              <a:t>Р</a:t>
            </a:r>
            <a:r>
              <a:rPr lang="ru" sz="2800" b="1" dirty="0"/>
              <a:t>азбор клинического случая.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7" y="2259549"/>
            <a:ext cx="10993546" cy="703048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Хазиева Ольга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" sz="2000" b="1" dirty="0"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МДОУ № 3 «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ЯМР</a:t>
            </a:r>
            <a:endParaRPr lang="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8BF22-1577-44A8-B017-13E7B436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1545846"/>
            <a:ext cx="3031852" cy="1722419"/>
          </a:xfrm>
        </p:spPr>
        <p:txBody>
          <a:bodyPr anchor="t"/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Клинический случай.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Мальчик 4,6 лет.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3B50FC-4556-4430-B7FC-59024F1AD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Жалобы мамы: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ЗРР, дизартрия, легкое ограничение понимания обращённой речи, возбудимость, истерики, агрессивность, голодные истерики, ест много сладкого, долго засыпает, ночью просыпается идёт к родителям, симбиотические отношения с матерью; ночной энурез; метеозависимость; неустойчивый стул- чередование запоровших с диареей; белый налёт на языке.</a:t>
            </a:r>
          </a:p>
          <a:p>
            <a:r>
              <a:rPr lang="ru-RU" sz="1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 анамнеза: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беременность протекала с угрозой  выкидыша  ( кровотечение на 4 неделе); анемия. Роды на 42 неделе, давили на живот, двухкратный обвитие, </a:t>
            </a:r>
            <a:r>
              <a:rPr lang="ru-RU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Апгар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7/8. </a:t>
            </a:r>
          </a:p>
          <a:p>
            <a:r>
              <a:rPr lang="ru-RU" sz="1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года: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кривошея, частые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срыгивания,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задержка моторного развития, </a:t>
            </a:r>
            <a:r>
              <a:rPr lang="ru-RU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инсомния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беспокойный сон; на НСГ- внутричерепная гипертензия; с 2-х лет истерики, часто болеет. </a:t>
            </a:r>
          </a:p>
          <a:p>
            <a:r>
              <a:rPr lang="ru-RU" sz="1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Обследования: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ЭЭГ- типичная и редуцированная эпиактивность по левой лобно- теменно- височным областям. УЗДГ, ТКДГ, </a:t>
            </a:r>
            <a:r>
              <a:rPr lang="ru-RU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ЭхоЭГ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признаки выраженного венозного застоя по прямому синусу, артериальная </a:t>
            </a:r>
            <a:r>
              <a:rPr lang="ru-RU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дисгемия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позиционное влияние шейного отдела позвоночника, ВЧГ. Анализ крови на гормон щитовидной железы: ТТГ 3,4, УЗИ щит. ж.- нарушение </a:t>
            </a:r>
            <a:r>
              <a:rPr lang="ru-RU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эхогенности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95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5776B15-883C-47E8-B50E-7647DB17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27798"/>
            <a:ext cx="11029615" cy="506060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Итак: </a:t>
            </a: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клинике нашего случая с мальчиком  с ЗРР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обращает на себя внимание (и это увидят и родители  и педагоги! И это не плохое воспитание  ребёнка): возбудимость, истеричность, агрессивность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эмоциональная зависимость от сладкого, дрожжевых продуктов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нарушенный сон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чрезмерная привязанность к матери (не только психологический компонент, но и физиологический ( проф. Чутко)</a:t>
            </a:r>
          </a:p>
          <a:p>
            <a:pPr marL="151200" indent="0">
              <a:lnSpc>
                <a:spcPct val="107000"/>
              </a:lnSpc>
              <a:buNone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Таким образом, кроме психолого- педагогической коррекции необходимо восстановить физиологический баланс в головном мозге ребёнка: 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снять блок на уровне шейного отдела позвоночника  - </a:t>
            </a:r>
            <a:r>
              <a:rPr lang="ru-RU" sz="1400" i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вертебролог</a:t>
            </a:r>
            <a:r>
              <a:rPr lang="ru-RU" sz="1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остеопат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восстановить кровоток, </a:t>
            </a:r>
            <a:r>
              <a:rPr lang="ru-RU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нейропротективные</a:t>
            </a: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функции Мозга</a:t>
            </a:r>
            <a:r>
              <a:rPr lang="ru-RU" sz="1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- </a:t>
            </a:r>
            <a:r>
              <a:rPr lang="ru-RU" sz="1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массаж, остеопат</a:t>
            </a:r>
            <a:endParaRPr lang="ru-RU" sz="14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устранить </a:t>
            </a:r>
            <a:r>
              <a:rPr lang="ru-RU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витаминодефицит</a:t>
            </a:r>
            <a:r>
              <a:rPr lang="ru-RU" sz="1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;- </a:t>
            </a:r>
            <a:r>
              <a:rPr lang="ru-RU" sz="1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педиатр, невролог</a:t>
            </a:r>
            <a:endParaRPr lang="ru-RU" sz="14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восстановить функцию кишечника, щитовидной </a:t>
            </a:r>
            <a:r>
              <a:rPr lang="ru-RU" sz="1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железы </a:t>
            </a:r>
            <a:r>
              <a:rPr lang="ru-RU" sz="1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эндокринолог</a:t>
            </a:r>
            <a:endParaRPr lang="ru-RU" sz="14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ED3F62-73B5-448F-A01C-0611B23CF3B9}"/>
              </a:ext>
            </a:extLst>
          </p:cNvPr>
          <p:cNvSpPr txBox="1"/>
          <p:nvPr/>
        </p:nvSpPr>
        <p:spPr>
          <a:xfrm>
            <a:off x="2862743" y="561212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Междисциплинарный подход!!!!!!!!</a:t>
            </a:r>
          </a:p>
        </p:txBody>
      </p:sp>
    </p:spTree>
    <p:extLst>
      <p:ext uri="{BB962C8B-B14F-4D97-AF65-F5344CB8AC3E}">
        <p14:creationId xmlns:p14="http://schemas.microsoft.com/office/powerpoint/2010/main" val="341585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12D0C-89B3-4207-8559-F9A2C486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2" y="1006493"/>
            <a:ext cx="11029616" cy="988332"/>
          </a:xfrm>
        </p:spPr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Большое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0017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308073D-5CA0-4705-A7AA-D2F051FB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2" y="872791"/>
            <a:ext cx="8336305" cy="541056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ПРИЧИНЫ И МЕХАНИЗМЫ ЗРР ГЛАЗАМИ </a:t>
            </a: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НЕВРОЛОГОВ:</a:t>
            </a:r>
            <a:endParaRPr lang="ru-R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 70% случаев ЗРР у детей связана с внутриутробной и постнатальной гипоксией головного мозга.  </a:t>
            </a: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u="sng" dirty="0">
                <a:latin typeface="Cambria" panose="02040503050406030204" pitchFamily="18" charset="0"/>
                <a:ea typeface="Cambria" panose="02040503050406030204" pitchFamily="18" charset="0"/>
              </a:rPr>
              <a:t>В анамнезе беременных часто наблюдаем: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угрозу выкидыша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высокий тонус матки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кровотечение в первом триместре беременности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анемию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многоводие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маловодие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гестоз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диабет беременных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ранняя и стареющая плацента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внутриутробные инфекции и т. д.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A693DD-DE68-4DC2-ABC5-AAF20090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60" y="3338637"/>
            <a:ext cx="4963486" cy="31021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53BFE6-F9F1-41C5-A6FC-378C69C5D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0" t="4667" r="6140" b="3028"/>
          <a:stretch/>
        </p:blipFill>
        <p:spPr>
          <a:xfrm>
            <a:off x="497302" y="3968722"/>
            <a:ext cx="2462538" cy="2541135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308073D-5CA0-4705-A7AA-D2F051FB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2" y="856012"/>
            <a:ext cx="11347953" cy="4722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У недоношенных и переношенных детей диагностируется перинатальная энцефалопатия (гипоксия)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Во время родов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Кесарево сечение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Эпидуральная анестезия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Стимуляция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окситоцином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Родовспомогательные мероприятия ( вакуум- экстракция ) </a:t>
            </a: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Следствие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нарушение кровообращения в головном мозге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&gt;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ишемия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гипоксия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xmlns="" id="{D8F56696-74E5-48FD-82FF-A53FB08D5684}"/>
              </a:ext>
            </a:extLst>
          </p:cNvPr>
          <p:cNvSpPr/>
          <p:nvPr/>
        </p:nvSpPr>
        <p:spPr>
          <a:xfrm>
            <a:off x="6006517" y="2340529"/>
            <a:ext cx="349319" cy="1325459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F65142-CCE8-44BF-B3EC-B4B07925090A}"/>
              </a:ext>
            </a:extLst>
          </p:cNvPr>
          <p:cNvSpPr txBox="1"/>
          <p:nvPr/>
        </p:nvSpPr>
        <p:spPr>
          <a:xfrm>
            <a:off x="6524060" y="2788153"/>
            <a:ext cx="4566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часто  приводят к травматизации шейного отдела позвоночника у младенца</a:t>
            </a:r>
          </a:p>
        </p:txBody>
      </p:sp>
    </p:spTree>
    <p:extLst>
      <p:ext uri="{BB962C8B-B14F-4D97-AF65-F5344CB8AC3E}">
        <p14:creationId xmlns:p14="http://schemas.microsoft.com/office/powerpoint/2010/main" val="30018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308073D-5CA0-4705-A7AA-D2F051FB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2" y="637897"/>
            <a:ext cx="11347953" cy="5653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До года наблюдаем у деток: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Кривошею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Беспокойный сон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Частые срыгивания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Задержку моторного развития речи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и т. д.</a:t>
            </a:r>
          </a:p>
          <a:p>
            <a:pPr marL="0" indent="0">
              <a:buNone/>
            </a:pPr>
            <a:endParaRPr lang="ru-RU" sz="14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 обследования сосудов головы и шеи</a:t>
            </a:r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1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У деток до года (на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нейросонограмме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) -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наблюдаем расширение боковых желудочков, третьего желудочка в головном мозге, нарушение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эхогенности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перивентрикулярных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зонах, кисты сосудистых сплетений.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</a:rPr>
              <a:t> Это косвенные признаки внутричерепной </a:t>
            </a:r>
            <a:r>
              <a:rPr lang="ru-RU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дистензии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После года (на УЗДГ, ТКДГ, Эхо-ЭГ) -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выявляется выраженный венозный застой по венозным синусам мозга (Розенталя, прямому, сагиттальному…), артериальная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дисгемия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по средней, передней, задней мозговым артериям. 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</a:rPr>
              <a:t>Это признаки гипоксии головного мозга.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CE4B8F0-692C-4D2F-BFAE-033E32E1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412" y="955165"/>
            <a:ext cx="3897154" cy="25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9E47A3-6CAE-4A04-8086-49DE5C29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553" y="801632"/>
            <a:ext cx="7139310" cy="561594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Какие же особенности механизма возникновения гипоксии в мозге при ЗРР.</a:t>
            </a:r>
          </a:p>
          <a:p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Обратимся к анатомии головного мозга.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уровне шеи с двух сторон проходят позвоночные артерии, через большое затылочное отверстие (схематично) внутри черепа они разделяются на среднюю, заднюю и переднюю мозговые артерии. Соответственно справа и слева, принося кислород и питательные вещества в клетки - нейроны.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таким же сосудистым коллатералям выводится CO2, продукты метаболизма.  И это венозная кровь, которая в основании мозга сливается в  синусы и стекает по яремным венам на уровне шеи.  </a:t>
            </a:r>
          </a:p>
          <a:p>
            <a:pPr marL="0" indent="0">
              <a:buNone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Приток равен оттоку - это баланс обмена O2 и СО2 в мозге.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Соответственно в процессе развития головного мозга ребенка происходит своевременная и правильная дифференцировка всех мозговых центров ответственных за высшие моторные, когнитивные и психические функции.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Нарушение баланса ведет к гипоксии головного мозга и нарушению вышеуказанных функции в той или иной степени.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НЕЙРОХИРУРГИЧЕСКАЯ АНАТОМИЯ ГОЛОВНОГО МОЗГА">
            <a:extLst>
              <a:ext uri="{FF2B5EF4-FFF2-40B4-BE49-F238E27FC236}">
                <a16:creationId xmlns:a16="http://schemas.microsoft.com/office/drawing/2014/main" xmlns="" id="{8F609956-ABAE-475D-BF3F-0F90D49F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19" y="808309"/>
            <a:ext cx="2438400" cy="27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6C18D3-39CA-4C6E-839E-5504E7B85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19" y="3926666"/>
            <a:ext cx="24384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EEA0C5-22D1-4C43-AADE-07AC74275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91" y="749592"/>
            <a:ext cx="11029615" cy="4267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Новости из научного мира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Восприятие, декодирование речи, правильное воспроизведение ответа ( </a:t>
            </a:r>
            <a:r>
              <a:rPr lang="ru-RU" sz="14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моторно</a:t>
            </a:r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 - самые энергозатратные процессы в организме. Нужно много энергии!</a:t>
            </a:r>
          </a:p>
          <a:p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этого достаточное количество кислорода, посредством полноценного кровообращения в головном мозге.</a:t>
            </a:r>
          </a:p>
          <a:p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Американские физиологи обнаружили, что на стыке средней и передней мозговых артерий и находятся речевые области ( моторная и сенсорная, справа и слева - соответственно). </a:t>
            </a:r>
          </a:p>
          <a:p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детей с ЗРР выявлялась нестабильность, турбулентность  кровотока в этих зонах перехода, что объясняло уязвимость и частоту проявлений ЗРР при гипоксии мозга!</a:t>
            </a:r>
          </a:p>
          <a:p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Ещё более незрелый вариант развития речевых навыков (по данным датских эпилептологов), возникает при формировании пароксизмальной или эпилептической активности </a:t>
            </a:r>
            <a:r>
              <a:rPr lang="ru-RU" sz="14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коры</a:t>
            </a:r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головного мозга в лобно- височно- теменной областях. </a:t>
            </a:r>
          </a:p>
          <a:p>
            <a:r>
              <a:rPr lang="ru-RU" sz="1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в той или иной степени может подавлять нормативную частоту речевых областей, вызывая  задержку речи, дизартрию, тики, заикания и пр.</a:t>
            </a:r>
          </a:p>
        </p:txBody>
      </p:sp>
    </p:spTree>
    <p:extLst>
      <p:ext uri="{BB962C8B-B14F-4D97-AF65-F5344CB8AC3E}">
        <p14:creationId xmlns:p14="http://schemas.microsoft.com/office/powerpoint/2010/main" val="811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B970A7D-2CC3-41E3-928E-F48EC3694EEC}"/>
              </a:ext>
            </a:extLst>
          </p:cNvPr>
          <p:cNvGrpSpPr/>
          <p:nvPr/>
        </p:nvGrpSpPr>
        <p:grpSpPr>
          <a:xfrm>
            <a:off x="9034943" y="3590488"/>
            <a:ext cx="2768367" cy="2818702"/>
            <a:chOff x="9546673" y="4164782"/>
            <a:chExt cx="2449584" cy="241218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B3114EF-0979-437D-A7C2-16FDC6391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456"/>
            <a:stretch/>
          </p:blipFill>
          <p:spPr>
            <a:xfrm>
              <a:off x="9546673" y="4164782"/>
              <a:ext cx="2449584" cy="2412188"/>
            </a:xfrm>
            <a:prstGeom prst="rect">
              <a:avLst/>
            </a:prstGeom>
          </p:spPr>
        </p:pic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E8770EC1-E9E0-41B4-A371-2ED2BC226F4C}"/>
                </a:ext>
              </a:extLst>
            </p:cNvPr>
            <p:cNvSpPr/>
            <p:nvPr/>
          </p:nvSpPr>
          <p:spPr>
            <a:xfrm>
              <a:off x="9546674" y="4362275"/>
              <a:ext cx="1149290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232CB2-DF7D-4004-94F0-313476111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76"/>
          <a:stretch/>
        </p:blipFill>
        <p:spPr>
          <a:xfrm>
            <a:off x="574488" y="805343"/>
            <a:ext cx="2386826" cy="2605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DAE4DE-E69E-4E8F-AECA-A3D02F6D31AE}"/>
              </a:ext>
            </a:extLst>
          </p:cNvPr>
          <p:cNvSpPr txBox="1"/>
          <p:nvPr/>
        </p:nvSpPr>
        <p:spPr>
          <a:xfrm>
            <a:off x="2836139" y="2322183"/>
            <a:ext cx="74976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Анализируя важность кровообращения в головном мозге ребёнка, нельзя забывать об   оттоке по венозному руслу! </a:t>
            </a: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2/3 сосудов - это вены. </a:t>
            </a: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Полноценный венозный отток предотвращает возможность внутричерепной гипертензия у ребенка, следствие гипоксию - одной из частых причин ЗРР, головных болей, тиков, энурез, эмоциональной лабильности, истерик, рассеянного внимания... </a:t>
            </a: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В 65% случаев венозный  застой следствие нестабильности шейного отдела позвоночника, после травматизации в родах 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57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94CB73-830D-4A24-9D74-11798393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30" y="669665"/>
            <a:ext cx="4517445" cy="3206048"/>
          </a:xfrm>
          <a:prstGeom prst="rect">
            <a:avLst/>
          </a:prstGeom>
        </p:spPr>
      </p:pic>
      <p:sp>
        <p:nvSpPr>
          <p:cNvPr id="4" name="Объект 4">
            <a:extLst>
              <a:ext uri="{FF2B5EF4-FFF2-40B4-BE49-F238E27FC236}">
                <a16:creationId xmlns:a16="http://schemas.microsoft.com/office/drawing/2014/main" xmlns="" id="{9713710A-5D82-4F8C-8A2B-0C5393726123}"/>
              </a:ext>
            </a:extLst>
          </p:cNvPr>
          <p:cNvSpPr txBox="1">
            <a:spLocks/>
          </p:cNvSpPr>
          <p:nvPr/>
        </p:nvSpPr>
        <p:spPr>
          <a:xfrm>
            <a:off x="480525" y="914400"/>
            <a:ext cx="9242316" cy="5444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ЭКОЛОГИЯ ЭНЕРГИИ ДЛЯ РАБОТЫ ГОЛОВНОГО МОЗГА</a:t>
            </a: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Основной источник энергии для работы головного мозга - еда! </a:t>
            </a:r>
          </a:p>
          <a:p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Сама по себе пища не перейдёт в энергию (молекулы АТФ в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митохондриях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клеток мозга). Для этого необходима хорошая, полноценная микробиота, ферменты в кишечнике.</a:t>
            </a:r>
          </a:p>
          <a:p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Наш ребёнок - сладкоежка (истерики без глюкозы) - это база для кандидоза, вредных бактерий флоры.</a:t>
            </a: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 результате: энергии мало, токсинов много - гипоксия,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нейроинтоксикация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ЗРР, дизартрия, импульсивность, рассеянность, эмоциональная нестабильность.</a:t>
            </a: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Коррекция обязательна!!!</a:t>
            </a:r>
          </a:p>
          <a:p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E6C010-40F6-409A-A631-8113F29CD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006" y="1107347"/>
            <a:ext cx="11124247" cy="4672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Эндокринологами Норвегии выявлена связь функции щитовидной железы и ЗРР. </a:t>
            </a: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 47% случаев у детей диагностировалось снижение показателей гормонов щитовидной железы ( Т3, Т4), повышение  тиреотропного гормона (ТТГ)- результат гипофункции последней, соответственно приводящей к замедлению обменных процессов и снижению общего иммунитета во всём организме, что усиливает имеющуюся гипоксию головного мозга. В этих ситуациях коллеги-логопеды сталкиваются со сложностью в продвижении  коррекции речевой задержки, а также когнитивных функции.</a:t>
            </a:r>
          </a:p>
          <a:p>
            <a:pPr marL="0" indent="0">
              <a:buNone/>
            </a:pP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Необходимо восстановление функции щитовидной железы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01A107-BFE5-4078-86DB-676B10A0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917" y="3742801"/>
            <a:ext cx="3689336" cy="25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797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{DC043D46-52DD-4CC0-ABD6-2053DF0621B3}tf33552983_win32</Template>
  <TotalTime>3474</TotalTime>
  <Words>905</Words>
  <Application>Microsoft Office PowerPoint</Application>
  <PresentationFormat>Произвольный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ДивидендVTI</vt:lpstr>
      <vt:lpstr>Причины и механизмы возникновения зрр. Междисциплинарный подход. Разбор клинического случая.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Клинический случай. Мальчик 4,6 лет.</vt:lpstr>
      <vt:lpstr>Презентация PowerPoint</vt:lpstr>
      <vt:lpstr>Большое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smerdova.polina@gmail.com</dc:creator>
  <cp:lastModifiedBy>Семья Рубликов</cp:lastModifiedBy>
  <cp:revision>47</cp:revision>
  <dcterms:created xsi:type="dcterms:W3CDTF">2020-10-06T12:01:45Z</dcterms:created>
  <dcterms:modified xsi:type="dcterms:W3CDTF">2021-02-16T20:18:44Z</dcterms:modified>
</cp:coreProperties>
</file>