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56" r:id="rId2"/>
    <p:sldId id="257" r:id="rId3"/>
    <p:sldId id="258" r:id="rId4"/>
    <p:sldId id="281" r:id="rId5"/>
    <p:sldId id="284" r:id="rId6"/>
    <p:sldId id="282" r:id="rId7"/>
    <p:sldId id="278" r:id="rId8"/>
    <p:sldId id="279" r:id="rId9"/>
    <p:sldId id="259" r:id="rId10"/>
    <p:sldId id="262" r:id="rId11"/>
    <p:sldId id="283" r:id="rId12"/>
    <p:sldId id="260" r:id="rId13"/>
    <p:sldId id="263" r:id="rId14"/>
    <p:sldId id="266" r:id="rId15"/>
    <p:sldId id="267" r:id="rId16"/>
    <p:sldId id="268" r:id="rId17"/>
    <p:sldId id="269" r:id="rId18"/>
    <p:sldId id="272" r:id="rId19"/>
    <p:sldId id="273" r:id="rId20"/>
    <p:sldId id="270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4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1D1866-A685-4F96-95E0-0FD36378CD52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E75EA34-8937-4FE2-A4FF-7A7479F53C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5D0094B-03C3-42AF-B138-A637E259E52D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432D-CF22-4519-9496-24DEAE71E930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72DBD-B1C8-4B57-9CD3-DE80BFC564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DBBBF-9EDB-4CA8-92E1-142B4B56CDF0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25D7F3-C087-4D86-8B96-CA88045550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67280-7758-418A-9A63-44254D31E204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15190-A612-41E4-A41A-EC2ECA75F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114EB-C415-49D1-AD2F-38A5A009C46A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DFD69-933A-4397-A56D-A1DB5D70C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3B0A2-18A1-4301-9509-144C2A1CEE0D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EC808-5454-406A-9320-2ED1F4F383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C0BD7-F191-4681-A39D-F85AAE9F9422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4586E8-E66D-44F9-BCF8-D3100DCBB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79EDA-333A-4423-ACF8-87E99D29F1D5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6869B-4E14-4056-8CF2-44648B754C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228A6F-ED00-4998-B750-E6CB28761CF6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A1F8E-9714-4C12-AFD4-69CEEFB2C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44007-E9D4-4D30-B48B-FFAC4EA76AB6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6EBA-7655-4B97-967E-7F49E189FE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A6E87-68B2-40C5-918F-EDCEC42657A3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E5FCC-7831-4AB5-9BE6-5B9629398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811AC-1363-4B7D-83FA-4D3B6F686EB8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A9C616-26AC-4AFE-80B1-0579DA3A8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94BC50B-E5F1-4A27-B6E7-5211E3C5169A}" type="datetimeFigureOut">
              <a:rPr lang="ru-RU"/>
              <a:pPr>
                <a:defRPr/>
              </a:pPr>
              <a:t>18.11.2015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9B57291-5E56-4298-8CEA-87630702D4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7" r:id="rId2"/>
    <p:sldLayoutId id="2147483709" r:id="rId3"/>
    <p:sldLayoutId id="2147483706" r:id="rId4"/>
    <p:sldLayoutId id="2147483705" r:id="rId5"/>
    <p:sldLayoutId id="2147483704" r:id="rId6"/>
    <p:sldLayoutId id="2147483703" r:id="rId7"/>
    <p:sldLayoutId id="2147483702" r:id="rId8"/>
    <p:sldLayoutId id="2147483710" r:id="rId9"/>
    <p:sldLayoutId id="2147483701" r:id="rId10"/>
    <p:sldLayoutId id="214748370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&#1053;&#1072;&#1090;&#1091;&#1089;&#1100;&#1082;&#1072;\&#1052;&#1086;&#1080;%20&#1076;&#1086;&#1082;&#1091;&#1084;&#1077;&#1085;&#1090;&#1099;\&#1052;&#1086;&#1080;%20&#1074;&#1080;&#1076;&#1077;&#1086;&#1079;&#1072;&#1087;&#1080;&#1089;&#1080;\&#1060;&#1080;&#1083;&#1100;&#1084;%20%20&#1087;&#1086;&#1076;&#1075;%20&#1075;&#1088;%20&#1043;.&#1040;.%20&#1052;&#1077;&#1076;&#1074;&#1077;&#1076;&#1077;&#1074;&#1086;&#1081;.wmv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1076;&#1080;&#1089;&#1075;&#1088;&#1072;&#1092;&#1080;&#1103;\&#1079;&#1072;&#1085;&#1103;&#1090;&#1080;&#1077;_0001.wmv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57250" y="1571625"/>
            <a:ext cx="7772400" cy="14700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atin typeface="Comic Sans MS" pitchFamily="66" charset="0"/>
              </a:rPr>
              <a:t>Предупреждение  </a:t>
            </a:r>
            <a:r>
              <a:rPr lang="ru-RU" b="1" dirty="0" err="1" smtClean="0">
                <a:latin typeface="Comic Sans MS" pitchFamily="66" charset="0"/>
              </a:rPr>
              <a:t>дисграфии</a:t>
            </a:r>
            <a:r>
              <a:rPr lang="ru-RU" b="1" dirty="0" smtClean="0">
                <a:latin typeface="Comic Sans MS" pitchFamily="66" charset="0"/>
              </a:rPr>
              <a:t> и </a:t>
            </a:r>
            <a:r>
              <a:rPr lang="ru-RU" b="1" dirty="0" err="1" smtClean="0">
                <a:latin typeface="Comic Sans MS" pitchFamily="66" charset="0"/>
              </a:rPr>
              <a:t>дислексии</a:t>
            </a:r>
            <a:r>
              <a:rPr lang="ru-RU" b="1" dirty="0" smtClean="0">
                <a:latin typeface="Comic Sans MS" pitchFamily="66" charset="0"/>
              </a:rPr>
              <a:t> в дошкольном возрасте.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14338" name="Прямоугольник 3"/>
          <p:cNvSpPr>
            <a:spLocks noChangeArrowheads="1"/>
          </p:cNvSpPr>
          <p:nvPr/>
        </p:nvSpPr>
        <p:spPr bwMode="auto">
          <a:xfrm>
            <a:off x="4000500" y="5143500"/>
            <a:ext cx="4572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>
                <a:latin typeface="Constantia" pitchFamily="18" charset="0"/>
              </a:rPr>
              <a:t>МДОУ  Детский сад №42 «Родничок»</a:t>
            </a:r>
          </a:p>
          <a:p>
            <a:pPr algn="r"/>
            <a:r>
              <a:rPr lang="ru-RU">
                <a:latin typeface="Constantia" pitchFamily="18" charset="0"/>
              </a:rPr>
              <a:t>Учитель-логопед : Мудрова Л.К.,</a:t>
            </a:r>
          </a:p>
          <a:p>
            <a:pPr algn="r"/>
            <a:r>
              <a:rPr lang="ru-RU">
                <a:latin typeface="Constantia" pitchFamily="18" charset="0"/>
              </a:rPr>
              <a:t>Учитель-дефектолог:Заварина Н.С. </a:t>
            </a:r>
          </a:p>
          <a:p>
            <a:pPr algn="r"/>
            <a:r>
              <a:rPr lang="ru-RU">
                <a:latin typeface="Constantia" pitchFamily="18" charset="0"/>
              </a:rPr>
              <a:t>2015 г</a:t>
            </a:r>
          </a:p>
        </p:txBody>
      </p:sp>
      <p:pic>
        <p:nvPicPr>
          <p:cNvPr id="14339" name="Picture 5" descr="C:\Documents and Settings\Admin\Мои документы\Downloads\для слайдов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3571875"/>
            <a:ext cx="3597275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857250"/>
            <a:ext cx="5665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4. Работа с изографами</a:t>
            </a:r>
            <a:endParaRPr lang="ru-RU" sz="16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4578" name="Рисунок 2"/>
          <p:cNvPicPr>
            <a:picLocks noChangeAspect="1" noChangeArrowheads="1"/>
          </p:cNvPicPr>
          <p:nvPr/>
        </p:nvPicPr>
        <p:blipFill>
          <a:blip r:embed="rId2"/>
          <a:srcRect t="9651" r="-68571" b="-17812"/>
          <a:stretch>
            <a:fillRect/>
          </a:stretch>
        </p:blipFill>
        <p:spPr bwMode="auto">
          <a:xfrm>
            <a:off x="285750" y="285750"/>
            <a:ext cx="2500313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Рисунок 3"/>
          <p:cNvPicPr>
            <a:picLocks noChangeAspect="1" noChangeArrowheads="1"/>
          </p:cNvPicPr>
          <p:nvPr/>
        </p:nvPicPr>
        <p:blipFill>
          <a:blip r:embed="rId3"/>
          <a:srcRect t="7700"/>
          <a:stretch>
            <a:fillRect/>
          </a:stretch>
        </p:blipFill>
        <p:spPr bwMode="auto">
          <a:xfrm>
            <a:off x="6858000" y="357188"/>
            <a:ext cx="2000250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Рисунок 4"/>
          <p:cNvPicPr>
            <a:picLocks noChangeAspect="1" noChangeArrowheads="1"/>
          </p:cNvPicPr>
          <p:nvPr/>
        </p:nvPicPr>
        <p:blipFill>
          <a:blip r:embed="rId4"/>
          <a:srcRect t="6897"/>
          <a:stretch>
            <a:fillRect/>
          </a:stretch>
        </p:blipFill>
        <p:spPr bwMode="auto">
          <a:xfrm>
            <a:off x="4786313" y="1571625"/>
            <a:ext cx="18573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Рисунок 5"/>
          <p:cNvPicPr>
            <a:picLocks noChangeAspect="1" noChangeArrowheads="1"/>
          </p:cNvPicPr>
          <p:nvPr/>
        </p:nvPicPr>
        <p:blipFill>
          <a:blip r:embed="rId5"/>
          <a:srcRect t="5618"/>
          <a:stretch>
            <a:fillRect/>
          </a:stretch>
        </p:blipFill>
        <p:spPr bwMode="auto">
          <a:xfrm>
            <a:off x="6143625" y="2857500"/>
            <a:ext cx="27860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Рисунок 6"/>
          <p:cNvPicPr>
            <a:picLocks noChangeAspect="1" noChangeArrowheads="1"/>
          </p:cNvPicPr>
          <p:nvPr/>
        </p:nvPicPr>
        <p:blipFill>
          <a:blip r:embed="rId6"/>
          <a:srcRect t="5746"/>
          <a:stretch>
            <a:fillRect/>
          </a:stretch>
        </p:blipFill>
        <p:spPr bwMode="auto">
          <a:xfrm>
            <a:off x="2071688" y="1214438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Рисунок 7"/>
          <p:cNvPicPr>
            <a:picLocks noChangeAspect="1" noChangeArrowheads="1"/>
          </p:cNvPicPr>
          <p:nvPr/>
        </p:nvPicPr>
        <p:blipFill>
          <a:blip r:embed="rId7"/>
          <a:srcRect t="6976"/>
          <a:stretch>
            <a:fillRect/>
          </a:stretch>
        </p:blipFill>
        <p:spPr bwMode="auto">
          <a:xfrm>
            <a:off x="4000500" y="3571875"/>
            <a:ext cx="23574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Рисунок 8"/>
          <p:cNvPicPr>
            <a:picLocks noChangeAspect="1" noChangeArrowheads="1"/>
          </p:cNvPicPr>
          <p:nvPr/>
        </p:nvPicPr>
        <p:blipFill>
          <a:blip r:embed="rId8"/>
          <a:srcRect t="4819"/>
          <a:stretch>
            <a:fillRect/>
          </a:stretch>
        </p:blipFill>
        <p:spPr bwMode="auto">
          <a:xfrm>
            <a:off x="571500" y="1857375"/>
            <a:ext cx="18573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Рисунок 9"/>
          <p:cNvPicPr>
            <a:picLocks noChangeAspect="1" noChangeArrowheads="1"/>
          </p:cNvPicPr>
          <p:nvPr/>
        </p:nvPicPr>
        <p:blipFill>
          <a:blip r:embed="rId9"/>
          <a:srcRect t="8235"/>
          <a:stretch>
            <a:fillRect/>
          </a:stretch>
        </p:blipFill>
        <p:spPr bwMode="auto">
          <a:xfrm>
            <a:off x="214313" y="3929063"/>
            <a:ext cx="3214687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Изображение 03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836613"/>
            <a:ext cx="2881312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5" descr="Изображение 0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620713"/>
            <a:ext cx="3095625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6" descr="Изображение 0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3584575"/>
            <a:ext cx="3671887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928688"/>
            <a:ext cx="9144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II. </a:t>
            </a:r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Предупреждение ошибок чтения и письма на уровне слова.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1.Вначале необходимо дать понятие </a:t>
            </a:r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слово</a:t>
            </a:r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9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2.Заучивание считалок.</a:t>
            </a:r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3.Для работы с предлогами используются схемы:</a:t>
            </a: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26" name="Rectangle 14"/>
          <p:cNvSpPr>
            <a:spLocks noChangeArrowheads="1"/>
          </p:cNvSpPr>
          <p:nvPr/>
        </p:nvSpPr>
        <p:spPr bwMode="auto">
          <a:xfrm>
            <a:off x="785813" y="2857500"/>
            <a:ext cx="904875" cy="730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6627" name="Oval 13"/>
          <p:cNvSpPr>
            <a:spLocks noChangeArrowheads="1"/>
          </p:cNvSpPr>
          <p:nvPr/>
        </p:nvSpPr>
        <p:spPr bwMode="auto">
          <a:xfrm>
            <a:off x="1000125" y="3071813"/>
            <a:ext cx="301625" cy="2333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6628" name="Rectangle 10"/>
          <p:cNvSpPr>
            <a:spLocks noChangeArrowheads="1"/>
          </p:cNvSpPr>
          <p:nvPr/>
        </p:nvSpPr>
        <p:spPr bwMode="auto">
          <a:xfrm>
            <a:off x="2214563" y="2857500"/>
            <a:ext cx="787400" cy="730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4786313" y="2928938"/>
            <a:ext cx="758825" cy="730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6630" name="Rectangle 12"/>
          <p:cNvSpPr>
            <a:spLocks noChangeArrowheads="1"/>
          </p:cNvSpPr>
          <p:nvPr/>
        </p:nvSpPr>
        <p:spPr bwMode="auto">
          <a:xfrm>
            <a:off x="4286250" y="4500563"/>
            <a:ext cx="758825" cy="7302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6631" name="Rectangle 6"/>
          <p:cNvSpPr>
            <a:spLocks noChangeArrowheads="1"/>
          </p:cNvSpPr>
          <p:nvPr/>
        </p:nvSpPr>
        <p:spPr bwMode="auto">
          <a:xfrm>
            <a:off x="3500438" y="2928938"/>
            <a:ext cx="815975" cy="728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6632" name="Rectangle 5"/>
          <p:cNvSpPr>
            <a:spLocks noChangeArrowheads="1"/>
          </p:cNvSpPr>
          <p:nvPr/>
        </p:nvSpPr>
        <p:spPr bwMode="auto">
          <a:xfrm>
            <a:off x="928688" y="4500563"/>
            <a:ext cx="787400" cy="72866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6633" name="Rectangle 4"/>
          <p:cNvSpPr>
            <a:spLocks noChangeArrowheads="1"/>
          </p:cNvSpPr>
          <p:nvPr/>
        </p:nvSpPr>
        <p:spPr bwMode="auto">
          <a:xfrm>
            <a:off x="2714625" y="4429125"/>
            <a:ext cx="846138" cy="777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6634" name="Oval 9"/>
          <p:cNvSpPr>
            <a:spLocks noChangeArrowheads="1"/>
          </p:cNvSpPr>
          <p:nvPr/>
        </p:nvSpPr>
        <p:spPr bwMode="auto">
          <a:xfrm>
            <a:off x="2500313" y="2643188"/>
            <a:ext cx="214312" cy="18415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6635" name="Oval 11"/>
          <p:cNvSpPr>
            <a:spLocks noChangeArrowheads="1"/>
          </p:cNvSpPr>
          <p:nvPr/>
        </p:nvSpPr>
        <p:spPr bwMode="auto">
          <a:xfrm>
            <a:off x="3786188" y="3643313"/>
            <a:ext cx="223837" cy="1651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cxnSp>
        <p:nvCxnSpPr>
          <p:cNvPr id="26636" name="AutoShape 3"/>
          <p:cNvCxnSpPr>
            <a:cxnSpLocks noChangeShapeType="1"/>
          </p:cNvCxnSpPr>
          <p:nvPr/>
        </p:nvCxnSpPr>
        <p:spPr bwMode="auto">
          <a:xfrm flipH="1" flipV="1">
            <a:off x="500063" y="4714875"/>
            <a:ext cx="711200" cy="952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6637" name="AutoShape 2"/>
          <p:cNvCxnSpPr>
            <a:cxnSpLocks noChangeShapeType="1"/>
          </p:cNvCxnSpPr>
          <p:nvPr/>
        </p:nvCxnSpPr>
        <p:spPr bwMode="auto">
          <a:xfrm>
            <a:off x="2428875" y="4786313"/>
            <a:ext cx="55403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26638" name="AutoShape 7"/>
          <p:cNvSpPr>
            <a:spLocks noChangeArrowheads="1"/>
          </p:cNvSpPr>
          <p:nvPr/>
        </p:nvSpPr>
        <p:spPr bwMode="auto">
          <a:xfrm>
            <a:off x="3929063" y="4143375"/>
            <a:ext cx="1555750" cy="544513"/>
          </a:xfrm>
          <a:custGeom>
            <a:avLst/>
            <a:gdLst>
              <a:gd name="T0" fmla="*/ 2147483647 w 21600"/>
              <a:gd name="T1" fmla="*/ 0 h 21600"/>
              <a:gd name="T2" fmla="*/ 1008839840 w 21600"/>
              <a:gd name="T3" fmla="*/ 173016069 h 21600"/>
              <a:gd name="T4" fmla="*/ 2147483647 w 21600"/>
              <a:gd name="T5" fmla="*/ 86508035 h 21600"/>
              <a:gd name="T6" fmla="*/ 2147483647 w 21600"/>
              <a:gd name="T7" fmla="*/ 173016069 h 21600"/>
              <a:gd name="T8" fmla="*/ 2147483647 w 21600"/>
              <a:gd name="T9" fmla="*/ 259523978 h 21600"/>
              <a:gd name="T10" fmla="*/ 2147483647 w 21600"/>
              <a:gd name="T11" fmla="*/ 17301606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40" name="Rectangle 1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26641" name="Rectangle 1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42" name="Rectangle 1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6643" name="Прямоугольник 20"/>
          <p:cNvSpPr>
            <a:spLocks noChangeArrowheads="1"/>
          </p:cNvSpPr>
          <p:nvPr/>
        </p:nvSpPr>
        <p:spPr bwMode="auto">
          <a:xfrm>
            <a:off x="1000125" y="2500313"/>
            <a:ext cx="3651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В </a:t>
            </a:r>
            <a:endParaRPr lang="ru-RU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644" name="Прямоугольник 21"/>
          <p:cNvSpPr>
            <a:spLocks noChangeArrowheads="1"/>
          </p:cNvSpPr>
          <p:nvPr/>
        </p:nvSpPr>
        <p:spPr bwMode="auto">
          <a:xfrm>
            <a:off x="2428875" y="2571750"/>
            <a:ext cx="4508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на </a:t>
            </a:r>
            <a:endParaRPr lang="ru-RU">
              <a:latin typeface="Constanti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6" name="Овал 25"/>
          <p:cNvSpPr/>
          <p:nvPr/>
        </p:nvSpPr>
        <p:spPr>
          <a:xfrm>
            <a:off x="5143500" y="2428875"/>
            <a:ext cx="214313" cy="285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786188" y="3643313"/>
            <a:ext cx="214312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rot="5400000">
            <a:off x="6072188" y="3286125"/>
            <a:ext cx="71596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429375" y="3286125"/>
            <a:ext cx="571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6429375" y="3286125"/>
            <a:ext cx="64293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6144419" y="4858544"/>
            <a:ext cx="571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6429375" y="4572000"/>
            <a:ext cx="714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5400000">
            <a:off x="6858794" y="4858544"/>
            <a:ext cx="5715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500813" y="4357688"/>
            <a:ext cx="642937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357188" y="1501775"/>
            <a:ext cx="62468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5.Узнай слова: 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босака, посаги, мосалёт, ловосы и т.д.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765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2357438"/>
            <a:ext cx="28575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6"/>
          <p:cNvSpPr>
            <a:spLocks noChangeArrowheads="1"/>
          </p:cNvSpPr>
          <p:nvPr/>
        </p:nvSpPr>
        <p:spPr bwMode="auto">
          <a:xfrm>
            <a:off x="357188" y="4143375"/>
            <a:ext cx="1489075" cy="273050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у нас висит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 rot="10800000">
            <a:off x="3714750" y="4214813"/>
            <a:ext cx="1293813" cy="874712"/>
          </a:xfrm>
          <a:custGeom>
            <a:avLst/>
            <a:gdLst>
              <a:gd name="G0" fmla="+- 5400 0 0"/>
              <a:gd name="G1" fmla="+- 21600 0 5400"/>
              <a:gd name="G2" fmla="*/ 5400 1 2"/>
              <a:gd name="G3" fmla="+- 21600 0 G2"/>
              <a:gd name="G4" fmla="+/ 5400 21600 2"/>
              <a:gd name="G5" fmla="+/ G1 0 2"/>
              <a:gd name="G6" fmla="*/ 21600 21600 5400"/>
              <a:gd name="G7" fmla="*/ G6 1 2"/>
              <a:gd name="G8" fmla="+- 21600 0 G7"/>
              <a:gd name="G9" fmla="*/ 21600 1 2"/>
              <a:gd name="G10" fmla="+- 5400 0 G9"/>
              <a:gd name="G11" fmla="?: G10 G8 0"/>
              <a:gd name="G12" fmla="?: G10 G7 21600"/>
              <a:gd name="T0" fmla="*/ 18900 w 21600"/>
              <a:gd name="T1" fmla="*/ 10800 h 21600"/>
              <a:gd name="T2" fmla="*/ 10800 w 21600"/>
              <a:gd name="T3" fmla="*/ 21600 h 21600"/>
              <a:gd name="T4" fmla="*/ 2700 w 21600"/>
              <a:gd name="T5" fmla="*/ 10800 h 21600"/>
              <a:gd name="T6" fmla="*/ 10800 w 21600"/>
              <a:gd name="T7" fmla="*/ 0 h 21600"/>
              <a:gd name="T8" fmla="*/ 4500 w 21600"/>
              <a:gd name="T9" fmla="*/ 4500 h 21600"/>
              <a:gd name="T10" fmla="*/ 17100 w 21600"/>
              <a:gd name="T11" fmla="*/ 171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3500438" y="3786188"/>
            <a:ext cx="1751012" cy="973137"/>
          </a:xfrm>
          <a:custGeom>
            <a:avLst/>
            <a:gdLst>
              <a:gd name="G0" fmla="+- 5400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400"/>
              <a:gd name="G18" fmla="*/ 5400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400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400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2700 w 21600"/>
              <a:gd name="T15" fmla="*/ 10800 h 21600"/>
              <a:gd name="T16" fmla="*/ 10800 w 21600"/>
              <a:gd name="T17" fmla="*/ 5400 h 21600"/>
              <a:gd name="T18" fmla="*/ 18900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6" name="Oval 3"/>
          <p:cNvSpPr>
            <a:spLocks noChangeArrowheads="1"/>
          </p:cNvSpPr>
          <p:nvPr/>
        </p:nvSpPr>
        <p:spPr bwMode="auto">
          <a:xfrm>
            <a:off x="4143375" y="4500563"/>
            <a:ext cx="525463" cy="457200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8677" name="AutoShape 7"/>
          <p:cNvSpPr>
            <a:spLocks noChangeArrowheads="1"/>
          </p:cNvSpPr>
          <p:nvPr/>
        </p:nvSpPr>
        <p:spPr bwMode="auto">
          <a:xfrm>
            <a:off x="6000750" y="3286125"/>
            <a:ext cx="1828800" cy="296863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весь день звонит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8" name="AutoShape 2"/>
          <p:cNvSpPr>
            <a:spLocks noChangeArrowheads="1"/>
          </p:cNvSpPr>
          <p:nvPr/>
        </p:nvSpPr>
        <p:spPr bwMode="auto">
          <a:xfrm>
            <a:off x="6572250" y="5000625"/>
            <a:ext cx="1352550" cy="2571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не достаю.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79" name="AutoShape 1"/>
          <p:cNvSpPr>
            <a:spLocks noChangeArrowheads="1"/>
          </p:cNvSpPr>
          <p:nvPr/>
        </p:nvSpPr>
        <p:spPr bwMode="auto">
          <a:xfrm>
            <a:off x="1285875" y="2714625"/>
            <a:ext cx="1906588" cy="282575"/>
          </a:xfrm>
          <a:prstGeom prst="flowChart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На носочки я встаю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428625" y="500063"/>
            <a:ext cx="79756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buFontTx/>
              <a:buChar char="•"/>
            </a:pPr>
            <a:endParaRPr 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Ш. Предупреждение ошибок чтения и письма на уровне словосочетания и предложения текста.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Согласование частей речи:</a:t>
            </a:r>
            <a:endParaRPr lang="ru-RU" sz="9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Доктор Айболит шел так быстро, что у свинки, которая были короткие ноги, устала бежать</a:t>
            </a:r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9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Соединение частей разорванных предложений: </a:t>
            </a:r>
            <a:r>
              <a:rPr lang="ru-RU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Падает липкий. Снег громко лает. Шарик.</a:t>
            </a:r>
          </a:p>
          <a:p>
            <a:pPr eaLnBrk="0" hangingPunct="0"/>
            <a:endParaRPr lang="ru-RU" sz="9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Игра «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Телефон</a:t>
            </a:r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9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Составьте предложение со словом телефон. Соберите из них стихотворения</a:t>
            </a:r>
            <a:endParaRPr lang="ru-RU" sz="9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81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onstantia" pitchFamily="18" charset="0"/>
            </a:endParaRPr>
          </a:p>
        </p:txBody>
      </p:sp>
      <p:sp>
        <p:nvSpPr>
          <p:cNvPr id="28682" name="Rectangle 12"/>
          <p:cNvSpPr>
            <a:spLocks noChangeArrowheads="1"/>
          </p:cNvSpPr>
          <p:nvPr/>
        </p:nvSpPr>
        <p:spPr bwMode="auto">
          <a:xfrm>
            <a:off x="0" y="730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11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683" name="Rectangle 14"/>
          <p:cNvSpPr>
            <a:spLocks noChangeArrowheads="1"/>
          </p:cNvSpPr>
          <p:nvPr/>
        </p:nvSpPr>
        <p:spPr bwMode="auto">
          <a:xfrm>
            <a:off x="2357438" y="2857500"/>
            <a:ext cx="37147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900"/>
              <a:t/>
            </a:r>
            <a:br>
              <a:rPr lang="ru-RU" sz="900"/>
            </a:br>
            <a:endParaRPr lang="ru-RU"/>
          </a:p>
          <a:p>
            <a:pPr eaLnBrk="0" hangingPunct="0"/>
            <a:r>
              <a:rPr lang="ru-RU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</a:t>
            </a:r>
            <a:r>
              <a:rPr lang="ru-RU" sz="11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Телефон</a:t>
            </a:r>
            <a:endParaRPr lang="ru-RU" sz="900"/>
          </a:p>
          <a:p>
            <a:pPr eaLnBrk="0" hangingPunct="0"/>
            <a:endParaRPr lang="ru-RU"/>
          </a:p>
        </p:txBody>
      </p:sp>
      <p:sp>
        <p:nvSpPr>
          <p:cNvPr id="28684" name="Rectangle 16"/>
          <p:cNvSpPr>
            <a:spLocks noChangeArrowheads="1"/>
          </p:cNvSpPr>
          <p:nvPr/>
        </p:nvSpPr>
        <p:spPr bwMode="auto">
          <a:xfrm>
            <a:off x="228600" y="118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214438" y="1438275"/>
            <a:ext cx="757237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3.Выделение слов и предложений в слитном тексте.</a:t>
            </a:r>
            <a:endParaRPr lang="ru-RU" sz="9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Падаютлистьядуетветерльютдожди.</a:t>
            </a:r>
            <a:endParaRPr lang="ru-RU" sz="9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4.Чтение предложения от конца к началу.</a:t>
            </a:r>
            <a:endParaRPr lang="ru-RU" sz="9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sz="1400" b="1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5.Составление связного рассказа из двух текстов, прочитанных вперемежку, </a:t>
            </a:r>
          </a:p>
          <a:p>
            <a:pPr eaLnBrk="0" hangingPunct="0"/>
            <a:r>
              <a:rPr lang="ru-RU" sz="14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либо составление двух текстов из смешанных фраз.</a:t>
            </a:r>
            <a:endParaRPr lang="ru-RU" sz="900" b="1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9698" name="Picture 2" descr="D:\Мои документы\Загрузки\Новая папка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51500" y="3213100"/>
            <a:ext cx="27527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Прямоугольник 1"/>
          <p:cNvSpPr>
            <a:spLocks noChangeArrowheads="1"/>
          </p:cNvSpPr>
          <p:nvPr/>
        </p:nvSpPr>
        <p:spPr bwMode="auto">
          <a:xfrm>
            <a:off x="857250" y="1000125"/>
            <a:ext cx="72866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 Невозможно сформировать грамотную устную и письменную речь, </a:t>
            </a:r>
          </a:p>
          <a:p>
            <a:pPr eaLnBrk="0" hangingPunct="0"/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если систематически не читать ему художественную литературу,</a:t>
            </a:r>
          </a:p>
          <a:p>
            <a:pPr eaLnBrk="0" hangingPunct="0"/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 которая позволяет решать многие задачи: 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-воспитывает интерес и любовь к родному языку,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- обогащает словарный запас детей, 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-учит стилистически правильным оборотам, 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-пробуждает интерес к овладению чтением.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     Грамотная, связная устная речь – залог успешного обучения в школе.</a:t>
            </a:r>
            <a:endParaRPr lang="ru-RU" sz="2000"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4" descr="3437-2-f"/>
          <p:cNvPicPr>
            <a:picLocks noChangeAspect="1" noChangeArrowheads="1"/>
          </p:cNvPicPr>
          <p:nvPr/>
        </p:nvPicPr>
        <p:blipFill>
          <a:blip r:embed="rId2"/>
          <a:srcRect l="3969" t="1984"/>
          <a:stretch>
            <a:fillRect/>
          </a:stretch>
        </p:blipFill>
        <p:spPr bwMode="auto">
          <a:xfrm>
            <a:off x="1857375" y="3929063"/>
            <a:ext cx="2428875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14313" y="909638"/>
            <a:ext cx="8929687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Информационные ресурсы: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Cambria" pitchFamily="18" charset="0"/>
                <a:ea typeface="Calibri" pitchFamily="34" charset="0"/>
                <a:cs typeface="Times New Roman" pitchFamily="18" charset="0"/>
              </a:rPr>
              <a:t>З. Д. 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Голдин. Азбука – загадка.- М., НОР, 1992г</a:t>
            </a:r>
            <a:endParaRPr lang="ru-RU" sz="9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И. Городилова, М.З. Кудрявцева. Чтение и письмо. Сборник упражнений по исправлению недостатков письма и чтения.- М: Аквариум, СПб: Дельта, 1995-284с, пл.</a:t>
            </a:r>
            <a:endParaRPr lang="ru-RU" sz="9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Г.А. Глинка. Буду говорить , читать, писать, правильно. – СПб: Питер Пресс, 1996.-224с.</a:t>
            </a:r>
            <a:endParaRPr lang="ru-RU" sz="9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М.М. Безруких, Т. А. Филиппова. Азбука: Для подготовки детей к школе.- М: Издательство «Ювента», 2012.- 176с: ил.</a:t>
            </a:r>
            <a:endParaRPr lang="ru-RU" sz="9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О.В. Джежелей, А.А. Емец. Учусь читать. Задачник для первоклассников, которые хотят научиться быстро читать и грамотно писать: Книга 1,2. – Харьков: Веста: Издательство «Ранок», 2001.-128с</a:t>
            </a:r>
            <a:endParaRPr lang="ru-RU" sz="9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«Растем вместе». Журнал для воспитателей и родителей дошкольников.</a:t>
            </a:r>
            <a:endParaRPr lang="ru-RU" sz="90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И. И. Садовникова. Нарушение письменной речи и их преодоление у младших школьников: Учебное пособие.- М.: «Гуманит. Изд. Центр ВЛАДОС», 1997.- 256с.  </a:t>
            </a:r>
          </a:p>
          <a:p>
            <a:pPr eaLnBrk="0" hangingPunct="0">
              <a:buFontTx/>
              <a:buChar char="•"/>
            </a:pP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 игры Воскобовича </a:t>
            </a:r>
            <a:endParaRPr lang="ru-RU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ильм  подг гр Г.А. Медведевой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14375"/>
            <a:ext cx="67627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нятие_000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14375"/>
            <a:ext cx="6762750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600075"/>
            <a:ext cx="9144000" cy="591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задачи:</a:t>
            </a:r>
            <a:endParaRPr lang="ru-RU" sz="2400" b="1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звукопроизношения, уточнение артикуляции звуков.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фонематического слуха, фонематического анализа и синтеза слов, фонематических представлений.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мышления, памяти, слухового и зрительного внимания.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связной речи: 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разными видами пересказа (подробному,  выборочному, краткому);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составлению рассказа по серии картинок;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одной сюжетной картинке;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по предложенному плану.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Совершенствование пространственно- временных ориентировок на себе, на листе бумаги, развитие способности к запоминанию, автоматизации и воспроизведения серий, включающих несколько различных движений (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кулак 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ребро 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кулак - ладонь</a:t>
            </a:r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 рядоговорение (времена года, дни недели).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мелкой моторики рук с использованием массажа и самомассажа с предметами и без предметов.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lang="ru-RU" sz="2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Подготовка к обучению грамоте:  знакомство с основными понятиями (предложение, слово, слог, буква, звук), составление схем и т.д.     </a:t>
            </a:r>
            <a:endParaRPr lang="ru-RU" sz="2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954398583[1]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2857500" y="1285875"/>
            <a:ext cx="3857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>
                <a:latin typeface="Comic Sans MS" pitchFamily="66" charset="0"/>
                <a:cs typeface="Times New Roman" pitchFamily="18" charset="0"/>
              </a:rPr>
              <a:t>Спасибо за внимание</a:t>
            </a:r>
          </a:p>
        </p:txBody>
      </p:sp>
      <p:pic>
        <p:nvPicPr>
          <p:cNvPr id="34819" name="Picture 6" descr="v1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3429000"/>
            <a:ext cx="196373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571500" y="357188"/>
            <a:ext cx="83185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20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Предупреждение ошибок чтения и письма на уровне буквы и слога.</a:t>
            </a:r>
            <a:endParaRPr lang="ru-RU" sz="2000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14438" y="1711325"/>
            <a:ext cx="6526212" cy="3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1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русском алфавите 33 буквы и написание 23 из них вызывает затруднение из-за свойств зеркальности: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2000">
                <a:latin typeface="Calibri" pitchFamily="34" charset="0"/>
                <a:ea typeface="Calibri" pitchFamily="34" charset="0"/>
                <a:cs typeface="Times New Roman" pitchFamily="18" charset="0"/>
              </a:rPr>
              <a:t>Б    В     Г     Д     Е     Ё     З     И     Й     К    Л     Р    С     У    Ц    Ч    Щ     Ъ     Ь     Э    Ю      Я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Поэтому прежде чем приступить к работе по различению правильной буквы и ее зеркального двойника, проводится подготовительный этап, помогающий развивать у детей ориентировку в пространстве, на себе и на листе бумаги. Дети должны четко усвоить понятие 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верх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низ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лево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Для осуществления этой цели мы проводили разные игры, вплоть до выкладывания различных фигур, орнаментов на полу из самих детей. Большим успехом пользовалась игра 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Электронная муха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>
                <a:latin typeface="Constantia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Описание игры: перед каждым ребенком лежит лист бумаги с квадратной сеткой. Одно крупное пособие крепится на доске. В центре сетки находите "электронная муха» - это точка, которая может перемещаться только по сигналу и только на одну клетку в пределах данного поля. Начало отсчета идет из центра, дается сигнал: "Вверх вправо". Дети передвигают фишку по листу бумаги отмечая, где остановилась муха.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979613" y="1397000"/>
          <a:ext cx="5186362" cy="4064000"/>
        </p:xfrm>
        <a:graphic>
          <a:graphicData uri="http://schemas.openxmlformats.org/drawingml/2006/table">
            <a:tbl>
              <a:tblPr/>
              <a:tblGrid>
                <a:gridCol w="1728572"/>
                <a:gridCol w="1728572"/>
                <a:gridCol w="1729110"/>
              </a:tblGrid>
              <a:tr h="1354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5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979613" y="1397000"/>
          <a:ext cx="5186362" cy="4064000"/>
        </p:xfrm>
        <a:graphic>
          <a:graphicData uri="http://schemas.openxmlformats.org/drawingml/2006/table">
            <a:tbl>
              <a:tblPr/>
              <a:tblGrid>
                <a:gridCol w="1728572"/>
                <a:gridCol w="1728572"/>
                <a:gridCol w="1729110"/>
              </a:tblGrid>
              <a:tr h="1354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46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103" marR="5810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4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" name="Рисунок 5" descr="8806608136f8e568e7d076718b4b420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141368">
            <a:off x="3838664" y="3102006"/>
            <a:ext cx="1428760" cy="857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Изображение 0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49275"/>
            <a:ext cx="36004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5" descr="Изображение 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125538"/>
            <a:ext cx="4772025" cy="357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 descr="C:\Documents and Settings\Натуська\Рабочий стол\дислексика\DSC02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571500"/>
            <a:ext cx="435768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Рисунок 2" descr="C:\Documents and Settings\Натуська\Рабочий стол\дислексика\DSC0208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3214688"/>
            <a:ext cx="4071938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Documents and Settings\Натуська\Рабочий стол\дислексика\1418891542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0"/>
            <a:ext cx="32861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C:\Documents and Settings\Натуська\Рабочий стол\дислексика\141889159269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785813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Documents and Settings\Натуська\Рабочий стол\дислексика\DSC020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357188"/>
            <a:ext cx="54006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Рисунок 2" descr="C:\Documents and Settings\Натуська\Рабочий стол\дислексика\DSC020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3500438"/>
            <a:ext cx="3871913" cy="217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785813" y="22225"/>
            <a:ext cx="785812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endParaRPr 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Смешение букв  по кинетическому сходству.</a:t>
            </a:r>
            <a:endParaRPr lang="ru-RU" sz="900"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Смешение букв  по кинетическому сходству</a:t>
            </a:r>
            <a:r>
              <a:rPr 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следует воспринимать как безобидные 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описки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том основании, что они не связаны ни с произносительной стороны речи, ни с правилами орфографии. </a:t>
            </a: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Такие ошибки могут повлечь за собой снижение качеств не только письма, но и чтения,</a:t>
            </a: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хотя конфигурация букв рукописного и печатного шрифта различна. </a:t>
            </a: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Это феномен имеет под собой то основание, </a:t>
            </a: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у детей при указанных смешениях 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размываются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неокрепшие еще связи между звуком и буквой, </a:t>
            </a:r>
          </a:p>
          <a:p>
            <a:pPr eaLnBrk="0" hangingPunct="0"/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между фонемой и артикулируемой 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одной стороны, и графемой и кинемой </a:t>
            </a:r>
            <a:r>
              <a:rPr lang="ru-RU" sz="1400">
                <a:latin typeface="Calibri" pitchFamily="34" charset="0"/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другой.</a:t>
            </a:r>
            <a:endParaRPr lang="ru-RU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</TotalTime>
  <Words>692</Words>
  <Application>Microsoft Office PowerPoint</Application>
  <PresentationFormat>Экран (4:3)</PresentationFormat>
  <Paragraphs>90</Paragraphs>
  <Slides>20</Slides>
  <Notes>1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Constantia</vt:lpstr>
      <vt:lpstr>Wingdings 2</vt:lpstr>
      <vt:lpstr>Comic Sans MS</vt:lpstr>
      <vt:lpstr>Times New Roman</vt:lpstr>
      <vt:lpstr>Cambria</vt:lpstr>
      <vt:lpstr>Поток</vt:lpstr>
      <vt:lpstr>Поток</vt:lpstr>
      <vt:lpstr>Поток</vt:lpstr>
      <vt:lpstr>Поток</vt:lpstr>
      <vt:lpstr>Предупреждение  дисграфии и дислексии в дошкольном возрасте.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Предупреждение  дисграфии и дислексии в дошкольном возрасте.</dc:title>
  <dc:creator>Натка</dc:creator>
  <cp:lastModifiedBy>User</cp:lastModifiedBy>
  <cp:revision>8</cp:revision>
  <dcterms:created xsi:type="dcterms:W3CDTF">2014-12-02T14:31:03Z</dcterms:created>
  <dcterms:modified xsi:type="dcterms:W3CDTF">2015-11-18T08:17:51Z</dcterms:modified>
</cp:coreProperties>
</file>