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7" r:id="rId2"/>
    <p:sldId id="351" r:id="rId3"/>
    <p:sldId id="257" r:id="rId4"/>
    <p:sldId id="332" r:id="rId5"/>
    <p:sldId id="354" r:id="rId6"/>
    <p:sldId id="331" r:id="rId7"/>
    <p:sldId id="330" r:id="rId8"/>
    <p:sldId id="329" r:id="rId9"/>
    <p:sldId id="290" r:id="rId10"/>
    <p:sldId id="336" r:id="rId11"/>
    <p:sldId id="334" r:id="rId12"/>
    <p:sldId id="355" r:id="rId13"/>
    <p:sldId id="333" r:id="rId14"/>
    <p:sldId id="295" r:id="rId15"/>
    <p:sldId id="340" r:id="rId16"/>
    <p:sldId id="339" r:id="rId17"/>
    <p:sldId id="338" r:id="rId18"/>
    <p:sldId id="337" r:id="rId19"/>
    <p:sldId id="297" r:id="rId20"/>
    <p:sldId id="348" r:id="rId21"/>
    <p:sldId id="347" r:id="rId22"/>
    <p:sldId id="346" r:id="rId23"/>
    <p:sldId id="359" r:id="rId24"/>
    <p:sldId id="358" r:id="rId25"/>
    <p:sldId id="35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9900"/>
    <a:srgbClr val="007635"/>
    <a:srgbClr val="7A5100"/>
    <a:srgbClr val="BEAA12"/>
    <a:srgbClr val="264B96"/>
    <a:srgbClr val="70578F"/>
    <a:srgbClr val="FFA3A3"/>
    <a:srgbClr val="1E3C7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2C68-0BA9-466F-A2A3-EB3FBB1D9B3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CDCDD-67A1-46FF-9990-AED9016F07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53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16</a:t>
            </a:fld>
            <a:endParaRPr lang="ru-RU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17</a:t>
            </a:fld>
            <a:endParaRPr lang="ru-RU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18</a:t>
            </a:fld>
            <a:endParaRPr lang="ru-RU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19</a:t>
            </a:fld>
            <a:endParaRPr lang="ru-RU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20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3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21</a:t>
            </a:fld>
            <a:endParaRPr lang="ru-RU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22</a:t>
            </a:fld>
            <a:endParaRPr lang="ru-RU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23</a:t>
            </a:fld>
            <a:endParaRPr lang="ru-RU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/>
            <a:fld id="{C41EC311-278C-4822-AF51-E67CCE3CFCDE}" type="slidenum">
              <a:rPr lang="ru-RU"/>
              <a:pPr eaLnBrk="1" hangingPunct="1"/>
              <a:t>25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 eaLnBrk="1" hangingPunct="1"/>
            <a:fld id="{636AD224-FC18-4DF2-AC31-65641F186651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5.xml"/><Relationship Id="rId10" Type="http://schemas.openxmlformats.org/officeDocument/2006/relationships/image" Target="../media/image7.gif"/><Relationship Id="rId4" Type="http://schemas.openxmlformats.org/officeDocument/2006/relationships/image" Target="../media/image3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jpeg"/><Relationship Id="rId7" Type="http://schemas.microsoft.com/office/2007/relationships/hdphoto" Target="../media/hdphoto3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2.jpeg"/><Relationship Id="rId5" Type="http://schemas.openxmlformats.org/officeDocument/2006/relationships/slide" Target="slide3.xml"/><Relationship Id="rId10" Type="http://schemas.openxmlformats.org/officeDocument/2006/relationships/image" Target="../media/image31.jpeg"/><Relationship Id="rId4" Type="http://schemas.openxmlformats.org/officeDocument/2006/relationships/image" Target="../media/image1.png"/><Relationship Id="rId9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8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3.png"/><Relationship Id="rId5" Type="http://schemas.openxmlformats.org/officeDocument/2006/relationships/slide" Target="slide3.xml"/><Relationship Id="rId10" Type="http://schemas.openxmlformats.org/officeDocument/2006/relationships/image" Target="../media/image16.gif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jpe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2.jpeg"/><Relationship Id="rId5" Type="http://schemas.openxmlformats.org/officeDocument/2006/relationships/slide" Target="slide3.xml"/><Relationship Id="rId10" Type="http://schemas.openxmlformats.org/officeDocument/2006/relationships/image" Target="../media/image35.jpeg"/><Relationship Id="rId4" Type="http://schemas.openxmlformats.org/officeDocument/2006/relationships/image" Target="../media/image1.png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jpe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2.jpeg"/><Relationship Id="rId5" Type="http://schemas.openxmlformats.org/officeDocument/2006/relationships/slide" Target="slide3.xml"/><Relationship Id="rId10" Type="http://schemas.openxmlformats.org/officeDocument/2006/relationships/image" Target="../media/image36.jpeg"/><Relationship Id="rId4" Type="http://schemas.openxmlformats.org/officeDocument/2006/relationships/image" Target="../media/image1.png"/><Relationship Id="rId9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image" Target="../media/image8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38.png"/><Relationship Id="rId5" Type="http://schemas.openxmlformats.org/officeDocument/2006/relationships/image" Target="../media/image1.png"/><Relationship Id="rId10" Type="http://schemas.openxmlformats.org/officeDocument/2006/relationships/image" Target="../media/image16.gif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9.png"/><Relationship Id="rId3" Type="http://schemas.openxmlformats.org/officeDocument/2006/relationships/image" Target="../media/image37.jpeg"/><Relationship Id="rId7" Type="http://schemas.openxmlformats.org/officeDocument/2006/relationships/image" Target="../media/image8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41.png"/><Relationship Id="rId5" Type="http://schemas.openxmlformats.org/officeDocument/2006/relationships/image" Target="../media/image1.png"/><Relationship Id="rId10" Type="http://schemas.openxmlformats.org/officeDocument/2006/relationships/image" Target="../media/image16.gif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4.png"/><Relationship Id="rId3" Type="http://schemas.openxmlformats.org/officeDocument/2006/relationships/image" Target="../media/image37.jpeg"/><Relationship Id="rId7" Type="http://schemas.openxmlformats.org/officeDocument/2006/relationships/image" Target="../media/image8.pn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42.png"/><Relationship Id="rId5" Type="http://schemas.openxmlformats.org/officeDocument/2006/relationships/image" Target="../media/image1.png"/><Relationship Id="rId10" Type="http://schemas.openxmlformats.org/officeDocument/2006/relationships/image" Target="../media/image16.gif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png"/><Relationship Id="rId3" Type="http://schemas.openxmlformats.org/officeDocument/2006/relationships/image" Target="../media/image37.jpeg"/><Relationship Id="rId7" Type="http://schemas.openxmlformats.org/officeDocument/2006/relationships/slide" Target="slide3.xml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6.gif"/><Relationship Id="rId5" Type="http://schemas.microsoft.com/office/2007/relationships/hdphoto" Target="../media/hdphoto5.wdp"/><Relationship Id="rId10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37.jpeg"/><Relationship Id="rId7" Type="http://schemas.openxmlformats.org/officeDocument/2006/relationships/image" Target="../media/image8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46.png"/><Relationship Id="rId5" Type="http://schemas.openxmlformats.org/officeDocument/2006/relationships/image" Target="../media/image1.png"/><Relationship Id="rId10" Type="http://schemas.openxmlformats.org/officeDocument/2006/relationships/image" Target="../media/image16.gif"/><Relationship Id="rId4" Type="http://schemas.microsoft.com/office/2007/relationships/hdphoto" Target="../media/hdphoto5.wdp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7.jpeg"/><Relationship Id="rId7" Type="http://schemas.microsoft.com/office/2007/relationships/hdphoto" Target="../media/hdphoto3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8.png"/><Relationship Id="rId5" Type="http://schemas.openxmlformats.org/officeDocument/2006/relationships/slide" Target="slide3.xml"/><Relationship Id="rId10" Type="http://schemas.openxmlformats.org/officeDocument/2006/relationships/image" Target="../media/image44.png"/><Relationship Id="rId4" Type="http://schemas.openxmlformats.org/officeDocument/2006/relationships/image" Target="../media/image1.png"/><Relationship Id="rId9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10" Type="http://schemas.openxmlformats.org/officeDocument/2006/relationships/image" Target="../media/image11.png"/><Relationship Id="rId4" Type="http://schemas.openxmlformats.org/officeDocument/2006/relationships/image" Target="../media/image6.gif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7.jpeg"/><Relationship Id="rId7" Type="http://schemas.microsoft.com/office/2007/relationships/hdphoto" Target="../media/hdphoto3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9.jpeg"/><Relationship Id="rId5" Type="http://schemas.openxmlformats.org/officeDocument/2006/relationships/slide" Target="slide3.xml"/><Relationship Id="rId10" Type="http://schemas.openxmlformats.org/officeDocument/2006/relationships/image" Target="../media/image44.png"/><Relationship Id="rId4" Type="http://schemas.openxmlformats.org/officeDocument/2006/relationships/image" Target="../media/image1.png"/><Relationship Id="rId9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7.jpeg"/><Relationship Id="rId7" Type="http://schemas.microsoft.com/office/2007/relationships/hdphoto" Target="../media/hdphoto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50.jpeg"/><Relationship Id="rId5" Type="http://schemas.openxmlformats.org/officeDocument/2006/relationships/slide" Target="slide3.xml"/><Relationship Id="rId10" Type="http://schemas.openxmlformats.org/officeDocument/2006/relationships/image" Target="../media/image44.png"/><Relationship Id="rId4" Type="http://schemas.openxmlformats.org/officeDocument/2006/relationships/image" Target="../media/image1.png"/><Relationship Id="rId9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7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4.png"/><Relationship Id="rId5" Type="http://schemas.openxmlformats.org/officeDocument/2006/relationships/slide" Target="slide3.xml"/><Relationship Id="rId10" Type="http://schemas.openxmlformats.org/officeDocument/2006/relationships/image" Target="../media/image16.gif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7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4.png"/><Relationship Id="rId5" Type="http://schemas.openxmlformats.org/officeDocument/2006/relationships/slide" Target="slide3.xml"/><Relationship Id="rId10" Type="http://schemas.openxmlformats.org/officeDocument/2006/relationships/image" Target="../media/image16.gif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i.pinimg.com/originals/70/03/d5/7003d54148e2919b26aec0c888bdc2a3.png" TargetMode="External"/><Relationship Id="rId13" Type="http://schemas.openxmlformats.org/officeDocument/2006/relationships/hyperlink" Target="https://cdn4.vectorstock.com/i/1000x1000/33/38/moscow-flat-style-colorful-cartoon-vector-18843338.jpg" TargetMode="External"/><Relationship Id="rId18" Type="http://schemas.openxmlformats.org/officeDocument/2006/relationships/hyperlink" Target="https://top-fon.com/uploads/posts/2023-02/1675386459_top-fon-com-p-neznaika-fon-dlya-prezentatsii-114.png" TargetMode="External"/><Relationship Id="rId3" Type="http://schemas.openxmlformats.org/officeDocument/2006/relationships/image" Target="../media/image54.jpeg"/><Relationship Id="rId21" Type="http://schemas.openxmlformats.org/officeDocument/2006/relationships/hyperlink" Target="https://fsd.multiurok.ru/html/2023/02/13/s_63ea8a51dd0c0/phpjBV5fR_Didakticheskaya-igra-Noya-rodina---Rossiya_html_a53c685564d4406.jpg" TargetMode="External"/><Relationship Id="rId7" Type="http://schemas.openxmlformats.org/officeDocument/2006/relationships/image" Target="../media/image43.jpeg"/><Relationship Id="rId12" Type="http://schemas.openxmlformats.org/officeDocument/2006/relationships/hyperlink" Target="http://ic.pics.livejournal.com/yurisokolov/74834260/544859/544859_original.jpg" TargetMode="External"/><Relationship Id="rId17" Type="http://schemas.openxmlformats.org/officeDocument/2006/relationships/hyperlink" Target="https://ya.ru/images/search?img_url=https://risunci.com/wp-content/uploads/2019/02/4-41.jpg&amp;lr=16&amp;pos=0&amp;rpt=simage&amp;text=%D0%BD%D0%B5%D0%B7%D0%BD%D0%B0%D0%B9%D0%BA%D0%B0%20%D0%BA%D0%B0%D1%80%D1%82%D0%B8%D0%BD%D0%BA%D0%B0%20%D0%B4%D0%BB%D1%8F%20%D0%B4%D0%B5%D1%82%D0%B5%D0%B9%20%D0%BD%D0%B0%20%D0%BF%D1%80%D0%BE%D0%B7%D1%80%D0%B0%D1%87%D0%BD%D0%BE%D0%BC%20%D1%84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sun9-7.userapi.com/impg/WqbpNaUyAhwgpY77r4fVIet2jlJA353OV1hG_A/MuLUY1Av6Kk.jpg?size=604x259&amp;quality=96&amp;sign=b830a323012685cb75619e8de4084d35&amp;type=album" TargetMode="External"/><Relationship Id="rId20" Type="http://schemas.openxmlformats.org/officeDocument/2006/relationships/hyperlink" Target="https://free-png.ru/wp-content/uploads/2022/05/free-png.ru-937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hyperlink" Target="https://detskie-stihi.ru/wp-content/uploads/2023/04/image002.jpg" TargetMode="External"/><Relationship Id="rId5" Type="http://schemas.openxmlformats.org/officeDocument/2006/relationships/image" Target="../media/image55.gif"/><Relationship Id="rId15" Type="http://schemas.openxmlformats.org/officeDocument/2006/relationships/hyperlink" Target="http://images.myshared.ru/15/1018859/slide_18.jpg" TargetMode="External"/><Relationship Id="rId10" Type="http://schemas.openxmlformats.org/officeDocument/2006/relationships/hyperlink" Target="https://images.onlinetestpad.net/4d/6d/99c17e14456aaa65cac29582a92c.jpg" TargetMode="External"/><Relationship Id="rId19" Type="http://schemas.openxmlformats.org/officeDocument/2006/relationships/hyperlink" Target="https://sun9-56.userapi.com/impf/c637827/v637827127/4ba72/zmvU7ti9GM0.jpg?size=393x604&amp;quality=96&amp;sign=efc6d857d458da7e7e663a7568ca3bb4&amp;type=album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gas-kvas.com/uploads/posts/2023-01/1673976353_gas-kvas-com-p-gimn-rossii-risunok-na-temu-gimn-2.jpg" TargetMode="External"/><Relationship Id="rId14" Type="http://schemas.openxmlformats.org/officeDocument/2006/relationships/hyperlink" Target="https://hurrytolove.ru/wp-content/uploads/2020/11/3849876143696e4574a16a65307ddd95-2048x1448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image" Target="../media/image12.png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slide" Target="slide3.xml"/><Relationship Id="rId1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gif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3.jpeg"/><Relationship Id="rId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jpeg"/><Relationship Id="rId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png"/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slide" Target="slide3.xml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6.gif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8.jpe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0.jpeg"/><Relationship Id="rId5" Type="http://schemas.openxmlformats.org/officeDocument/2006/relationships/slide" Target="slide3.xml"/><Relationship Id="rId10" Type="http://schemas.openxmlformats.org/officeDocument/2006/relationships/image" Target="../media/image29.jpeg"/><Relationship Id="rId4" Type="http://schemas.openxmlformats.org/officeDocument/2006/relationships/image" Target="../media/image1.png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9361040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Olya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</p:spPr>
      </p:pic>
      <p:pic>
        <p:nvPicPr>
          <p:cNvPr id="1026" name="Picture 2" descr="C:\Users\Olya\Desktop\free-png.ru-9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8650653" cy="5091587"/>
          </a:xfrm>
          <a:prstGeom prst="rect">
            <a:avLst/>
          </a:prstGeom>
          <a:noFill/>
        </p:spPr>
      </p:pic>
      <p:pic>
        <p:nvPicPr>
          <p:cNvPr id="9" name="Рисунок 8" descr="Рисунок18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6237312"/>
            <a:ext cx="1398843" cy="3135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" name="Рисунок 9" descr="Рисунок19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0232" y="6237312"/>
            <a:ext cx="2262938" cy="3017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Областной конкурс  методических материалов  по патриотическому воспитанию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«Гордимся Россией!»</a:t>
            </a:r>
          </a:p>
          <a:p>
            <a:pPr lvl="0" algn="ctr" eaLnBrk="1" hangingPunct="1"/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Номинация: интеллектуальные игры и мероприятия посвященные государственной и региональной символике. </a:t>
            </a:r>
          </a:p>
          <a:p>
            <a:pPr lvl="0" algn="ctr" eaLnBrk="1" hangingPunct="1"/>
            <a:endPara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algn="ctr" eaLnBrk="1" hangingPunct="1"/>
            <a:endPara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Интеллектуальная  игра:</a:t>
            </a:r>
          </a:p>
          <a:p>
            <a:pPr lvl="0" algn="ctr" eaLnBrk="1" hangingPunct="1">
              <a:lnSpc>
                <a:spcPct val="50000"/>
              </a:lnSpc>
              <a:spcBef>
                <a:spcPct val="50000"/>
              </a:spcBef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«Знатоки Российской символики»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55576" y="4437112"/>
            <a:ext cx="80629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Цветкова Наталья Александровна, </a:t>
            </a:r>
          </a:p>
          <a:p>
            <a:pPr algn="ctr" eaLnBrk="1" hangingPunct="1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воспитатель</a:t>
            </a:r>
          </a:p>
          <a:p>
            <a:pPr algn="ctr" eaLnBrk="1" hangingPunct="1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</a:rPr>
              <a:t>МДОУ  детский сад № 42 «Родничок»  ЯМР 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3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6143644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26064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115616" y="1556792"/>
            <a:ext cx="4434286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 smtClean="0"/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01600">
              <a:srgbClr val="00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ЗАГАДКИ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4437112"/>
            <a:ext cx="2613388" cy="1500198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04048" y="4725144"/>
            <a:ext cx="1872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герб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1556792"/>
            <a:ext cx="666767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dirty="0" smtClean="0"/>
              <a:t>Он дополняет гимн и флаг,</a:t>
            </a:r>
            <a:br>
              <a:rPr lang="ru-RU" sz="3200" dirty="0" smtClean="0"/>
            </a:br>
            <a:r>
              <a:rPr lang="ru-RU" sz="3200" dirty="0" smtClean="0"/>
              <a:t>Любой страны то главный знак.</a:t>
            </a:r>
            <a:br>
              <a:rPr lang="ru-RU" sz="3200" dirty="0" smtClean="0"/>
            </a:br>
            <a:r>
              <a:rPr lang="ru-RU" sz="3200" dirty="0" smtClean="0"/>
              <a:t>У России он особый,</a:t>
            </a:r>
            <a:br>
              <a:rPr lang="ru-RU" sz="3200" dirty="0" smtClean="0"/>
            </a:br>
            <a:r>
              <a:rPr lang="ru-RU" sz="3200" dirty="0" smtClean="0"/>
              <a:t>Ты назвать его попробуй.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571480"/>
            <a:ext cx="609600" cy="609600"/>
          </a:xfrm>
          <a:prstGeom prst="rect">
            <a:avLst/>
          </a:prstGeom>
          <a:noFill/>
        </p:spPr>
      </p:pic>
      <p:pic>
        <p:nvPicPr>
          <p:cNvPr id="20" name="Picture 4" descr="https://yt3.ggpht.com/a/AATXAJyvYJjh1oO7bCNwfuuvIvIl_goxbQSDcThyxQ=s900-c-k-c0xffffffff-no-rj-m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08" b="13852"/>
          <a:stretch>
            <a:fillRect/>
          </a:stretch>
        </p:blipFill>
        <p:spPr bwMode="auto">
          <a:xfrm>
            <a:off x="6660232" y="4221088"/>
            <a:ext cx="1983903" cy="1373470"/>
          </a:xfrm>
          <a:prstGeom prst="rect">
            <a:avLst/>
          </a:prstGeom>
          <a:noFill/>
        </p:spPr>
      </p:pic>
      <p:pic>
        <p:nvPicPr>
          <p:cNvPr id="14" name="Picture 2" descr="C:\Users\Olya\Desktop\Для Наташи\незнайка и знайка\80999207722b9d31a83cc1f5573598ef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01008"/>
            <a:ext cx="3117953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9791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827584" y="1268760"/>
            <a:ext cx="74168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85918" y="500042"/>
            <a:ext cx="5472608" cy="646331"/>
          </a:xfrm>
          <a:prstGeom prst="rect">
            <a:avLst/>
          </a:prstGeom>
          <a:effectLst>
            <a:glow rad="101600">
              <a:srgbClr val="00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ЗАГАДКИ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581128"/>
            <a:ext cx="2601648" cy="1564897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11960" y="5013176"/>
            <a:ext cx="30003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флаг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214422"/>
            <a:ext cx="8928992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dirty="0" smtClean="0"/>
              <a:t>Три его полоски — это неспроста: </a:t>
            </a:r>
            <a:br>
              <a:rPr lang="ru-RU" sz="2400" dirty="0" smtClean="0"/>
            </a:br>
            <a:r>
              <a:rPr lang="ru-RU" sz="2400" dirty="0" smtClean="0"/>
              <a:t>Белая полоска — мир и чистота, </a:t>
            </a:r>
            <a:br>
              <a:rPr lang="ru-RU" sz="2400" dirty="0" smtClean="0"/>
            </a:br>
            <a:r>
              <a:rPr lang="ru-RU" sz="2400" dirty="0" smtClean="0"/>
              <a:t>Синяя полоска — это цвет небес, </a:t>
            </a:r>
            <a:br>
              <a:rPr lang="ru-RU" sz="2400" dirty="0" smtClean="0"/>
            </a:br>
            <a:r>
              <a:rPr lang="ru-RU" sz="2400" dirty="0" smtClean="0"/>
              <a:t>Куполов нарядных, радости, чудес. </a:t>
            </a:r>
            <a:br>
              <a:rPr lang="ru-RU" sz="2400" dirty="0" smtClean="0"/>
            </a:br>
            <a:r>
              <a:rPr lang="ru-RU" sz="2400" dirty="0" smtClean="0"/>
              <a:t>Красная полоска — подвиги солдат, </a:t>
            </a:r>
            <a:br>
              <a:rPr lang="ru-RU" sz="2400" dirty="0" smtClean="0"/>
            </a:br>
            <a:r>
              <a:rPr lang="ru-RU" sz="2400" dirty="0" smtClean="0"/>
              <a:t>Что свою Отчизну от врагов хранят. </a:t>
            </a:r>
            <a:br>
              <a:rPr lang="ru-RU" sz="2400" dirty="0" smtClean="0"/>
            </a:br>
            <a:r>
              <a:rPr lang="ru-RU" sz="2400" dirty="0" smtClean="0"/>
              <a:t>Он страны великой самый главный знак — </a:t>
            </a:r>
            <a:br>
              <a:rPr lang="ru-RU" sz="2400" dirty="0" smtClean="0"/>
            </a:br>
            <a:r>
              <a:rPr lang="ru-RU" sz="2400" dirty="0" smtClean="0"/>
              <a:t>Доблестный трехцветный наш российский …!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18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14546" y="500042"/>
            <a:ext cx="609600" cy="609600"/>
          </a:xfrm>
          <a:prstGeom prst="rect">
            <a:avLst/>
          </a:prstGeom>
          <a:noFill/>
        </p:spPr>
      </p:pic>
      <p:pic>
        <p:nvPicPr>
          <p:cNvPr id="20" name="Picture 3" descr="C:\Users\Olya\Desktop\free-png.ru-937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4725144"/>
            <a:ext cx="1590727" cy="1034999"/>
          </a:xfrm>
          <a:prstGeom prst="rect">
            <a:avLst/>
          </a:prstGeom>
          <a:noFill/>
        </p:spPr>
      </p:pic>
      <p:pic>
        <p:nvPicPr>
          <p:cNvPr id="14" name="Picture 2" descr="C:\Users\Olya\Desktop\Для Наташи\незнайка и знайка\80999207722b9d31a83cc1f5573598ef.jpe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540568" y="3717032"/>
            <a:ext cx="3223929" cy="2696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8156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827584" y="1268760"/>
            <a:ext cx="74168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01600">
              <a:srgbClr val="00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ЗАГАДКИ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365104"/>
            <a:ext cx="2601648" cy="1564897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36096" y="4653136"/>
            <a:ext cx="30003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России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1412776"/>
            <a:ext cx="674139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dirty="0" smtClean="0"/>
              <a:t>Где белоствольные берёзки </a:t>
            </a:r>
            <a:br>
              <a:rPr lang="ru-RU" sz="3200" dirty="0" smtClean="0"/>
            </a:br>
            <a:r>
              <a:rPr lang="ru-RU" sz="3200" dirty="0" smtClean="0"/>
              <a:t>Растут кругом под небом синим? </a:t>
            </a:r>
            <a:br>
              <a:rPr lang="ru-RU" sz="3200" dirty="0" smtClean="0"/>
            </a:br>
            <a:r>
              <a:rPr lang="ru-RU" sz="3200" dirty="0" smtClean="0"/>
              <a:t>Они милы и так неброски, </a:t>
            </a:r>
            <a:br>
              <a:rPr lang="ru-RU" sz="3200" dirty="0" smtClean="0"/>
            </a:br>
            <a:r>
              <a:rPr lang="ru-RU" sz="3200" dirty="0" smtClean="0"/>
              <a:t>Берёзки родом из… </a:t>
            </a:r>
            <a:br>
              <a:rPr lang="ru-RU" sz="3200" dirty="0" smtClean="0"/>
            </a:br>
            <a:r>
              <a:rPr lang="ru-RU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  <a:latin typeface="Calibri" pitchFamily="34" charset="0"/>
            </a:endParaRPr>
          </a:p>
        </p:txBody>
      </p:sp>
      <p:pic>
        <p:nvPicPr>
          <p:cNvPr id="19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20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571480"/>
            <a:ext cx="609600" cy="609600"/>
          </a:xfrm>
          <a:prstGeom prst="rect">
            <a:avLst/>
          </a:prstGeom>
          <a:noFill/>
        </p:spPr>
      </p:pic>
      <p:pic>
        <p:nvPicPr>
          <p:cNvPr id="40962" name="Picture 2" descr="https://images.onlinetestpad.net/4d/6d/99c17e14456aaa65cac29582a92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5157192"/>
            <a:ext cx="2304256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 descr="C:\Users\Olya\Desktop\Для Наташи\незнайка и знайка\80999207722b9d31a83cc1f5573598ef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01008"/>
            <a:ext cx="3117953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81564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611560" y="1124744"/>
            <a:ext cx="684076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 smtClean="0"/>
          </a:p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01600">
              <a:srgbClr val="00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ЗАГАДКИ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437112"/>
            <a:ext cx="2571768" cy="1476306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57752" y="4714884"/>
            <a:ext cx="3459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берёза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1340768"/>
            <a:ext cx="7200800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dirty="0" smtClean="0"/>
              <a:t>По всем странам славится</a:t>
            </a:r>
            <a:br>
              <a:rPr lang="ru-RU" sz="3200" dirty="0" smtClean="0"/>
            </a:br>
            <a:r>
              <a:rPr lang="ru-RU" sz="3200" dirty="0" smtClean="0"/>
              <a:t>Русская красавица:</a:t>
            </a:r>
            <a:br>
              <a:rPr lang="ru-RU" sz="3200" dirty="0" smtClean="0"/>
            </a:br>
            <a:r>
              <a:rPr lang="ru-RU" sz="3200" dirty="0" smtClean="0"/>
              <a:t>Белые одёжки,</a:t>
            </a:r>
            <a:br>
              <a:rPr lang="ru-RU" sz="3200" dirty="0" smtClean="0"/>
            </a:br>
            <a:r>
              <a:rPr lang="ru-RU" sz="3200" dirty="0" smtClean="0"/>
              <a:t>Золото – серёжки,</a:t>
            </a:r>
            <a:br>
              <a:rPr lang="ru-RU" sz="3200" dirty="0" smtClean="0"/>
            </a:br>
            <a:r>
              <a:rPr lang="ru-RU" sz="3200" dirty="0" smtClean="0"/>
              <a:t>С расплетённою косой,</a:t>
            </a:r>
            <a:br>
              <a:rPr lang="ru-RU" sz="3200" dirty="0" smtClean="0"/>
            </a:br>
            <a:r>
              <a:rPr lang="ru-RU" sz="3200" dirty="0" smtClean="0"/>
              <a:t>Умывается росой. </a:t>
            </a:r>
          </a:p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500042"/>
            <a:ext cx="609600" cy="609600"/>
          </a:xfrm>
          <a:prstGeom prst="rect">
            <a:avLst/>
          </a:prstGeom>
          <a:noFill/>
        </p:spPr>
      </p:pic>
      <p:pic>
        <p:nvPicPr>
          <p:cNvPr id="20" name="Picture 2" descr="https://avatars.mds.yandex.net/get-pdb/1613577/08658ccd-2eea-4442-850e-c47c92feeb7d/s1200?webp=fal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5157192"/>
            <a:ext cx="1869480" cy="1294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" descr="C:\Users\Olya\Desktop\Для Наташи\незнайка и знайка\80999207722b9d31a83cc1f5573598ef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01008"/>
            <a:ext cx="3117953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1179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62" y="5786454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РЕБУСЫ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4357694"/>
            <a:ext cx="2191737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355976" y="4653136"/>
            <a:ext cx="27146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флаг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268760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3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20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500042"/>
            <a:ext cx="609600" cy="609600"/>
          </a:xfrm>
          <a:prstGeom prst="rect">
            <a:avLst/>
          </a:prstGeom>
          <a:noFill/>
        </p:spPr>
      </p:pic>
      <p:pic>
        <p:nvPicPr>
          <p:cNvPr id="26626" name="Picture 2" descr="C:\Users\Olya\Downloads\флаг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268760"/>
            <a:ext cx="4320480" cy="3364308"/>
          </a:xfrm>
          <a:prstGeom prst="rect">
            <a:avLst/>
          </a:prstGeom>
          <a:noFill/>
        </p:spPr>
      </p:pic>
      <p:pic>
        <p:nvPicPr>
          <p:cNvPr id="14" name="Picture 2" descr="C:\Users\Olya\Desktop\Для Наташи\незнайка и знайка\1675599048_papik-pro-p-shkolnik-malchik-risunok-40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212976"/>
            <a:ext cx="2160240" cy="3253727"/>
          </a:xfrm>
          <a:prstGeom prst="rect">
            <a:avLst/>
          </a:prstGeom>
          <a:noFill/>
        </p:spPr>
      </p:pic>
      <p:pic>
        <p:nvPicPr>
          <p:cNvPr id="4100" name="Picture 4" descr="C:\Users\Olya\Desktop\Для Наташи\незнайка и знайка\Neznaika_1420187912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068960"/>
            <a:ext cx="2232248" cy="3354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4695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62" y="5857892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РЕБУСЫ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4149080"/>
            <a:ext cx="2488941" cy="142876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572000" y="4357694"/>
            <a:ext cx="2952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герб</a:t>
            </a:r>
            <a:endParaRPr lang="ru-RU" sz="3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13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5984" y="500042"/>
            <a:ext cx="609600" cy="609600"/>
          </a:xfrm>
          <a:prstGeom prst="rect">
            <a:avLst/>
          </a:prstGeom>
          <a:noFill/>
        </p:spPr>
      </p:pic>
      <p:pic>
        <p:nvPicPr>
          <p:cNvPr id="24577" name="Picture 1" descr="C:\Users\Olya\Desktop\Для Наташи\незнайка и знайка\герб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268760"/>
            <a:ext cx="4464496" cy="3109494"/>
          </a:xfrm>
          <a:prstGeom prst="rect">
            <a:avLst/>
          </a:prstGeom>
          <a:noFill/>
        </p:spPr>
      </p:pic>
      <p:pic>
        <p:nvPicPr>
          <p:cNvPr id="19" name="Picture 4" descr="C:\Users\Olya\Desktop\Для Наташи\незнайка и знайка\Neznaika_1420187912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996952"/>
            <a:ext cx="2232248" cy="3354977"/>
          </a:xfrm>
          <a:prstGeom prst="rect">
            <a:avLst/>
          </a:prstGeom>
          <a:noFill/>
        </p:spPr>
      </p:pic>
      <p:pic>
        <p:nvPicPr>
          <p:cNvPr id="20" name="Picture 2" descr="C:\Users\Olya\Desktop\Для Наташи\незнайка и знайка\1675599048_papik-pro-p-shkolnik-malchik-risunok-40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212976"/>
            <a:ext cx="2160240" cy="3253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6698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500166" y="857232"/>
            <a:ext cx="6899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/>
          </a:p>
        </p:txBody>
      </p:sp>
      <p:pic>
        <p:nvPicPr>
          <p:cNvPr id="16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62" y="5786454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РЕБУСЫ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3929066"/>
            <a:ext cx="2191737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86314" y="4357694"/>
            <a:ext cx="1656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</a:t>
            </a:r>
            <a:endParaRPr lang="ru-RU" sz="2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22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571480"/>
            <a:ext cx="609600" cy="609600"/>
          </a:xfrm>
          <a:prstGeom prst="rect">
            <a:avLst/>
          </a:prstGeom>
          <a:noFill/>
        </p:spPr>
      </p:pic>
      <p:pic>
        <p:nvPicPr>
          <p:cNvPr id="22529" name="Picture 1" descr="C:\Users\Olya\Downloads\гимн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340768"/>
            <a:ext cx="3384376" cy="2562234"/>
          </a:xfrm>
          <a:prstGeom prst="rect">
            <a:avLst/>
          </a:prstGeom>
          <a:noFill/>
        </p:spPr>
      </p:pic>
      <p:pic>
        <p:nvPicPr>
          <p:cNvPr id="24" name="Picture 6" descr="https://gas-kvas.com/uploads/posts/2023-01/1673976353_gas-kvas-com-p-gimn-rossii-risunok-na-temu-gimn-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3933056"/>
            <a:ext cx="2359312" cy="1767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" descr="C:\Users\Olya\Desktop\Для Наташи\незнайка и знайка\1675599048_papik-pro-p-shkolnik-malchik-risunok-40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01008"/>
            <a:ext cx="2414660" cy="2819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1535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62" y="5786454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РЕБУСЫ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4365104"/>
            <a:ext cx="2191737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27984" y="4581128"/>
            <a:ext cx="22797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4286248" y="1500174"/>
            <a:ext cx="1716085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9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6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27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571480"/>
            <a:ext cx="609600" cy="609600"/>
          </a:xfrm>
          <a:prstGeom prst="rect">
            <a:avLst/>
          </a:prstGeom>
          <a:noFill/>
        </p:spPr>
      </p:pic>
      <p:pic>
        <p:nvPicPr>
          <p:cNvPr id="2" name="Picture 2" descr="C:\Users\Olya\Downloads\гимн(1)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340768"/>
            <a:ext cx="4032448" cy="3016399"/>
          </a:xfrm>
          <a:prstGeom prst="rect">
            <a:avLst/>
          </a:prstGeom>
          <a:noFill/>
        </p:spPr>
      </p:pic>
      <p:pic>
        <p:nvPicPr>
          <p:cNvPr id="14" name="Picture 2" descr="C:\Users\Olya\Desktop\Для Наташи\незнайка и знайка\1675599048_papik-pro-p-shkolnik-malchik-risunok-40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212976"/>
            <a:ext cx="2160240" cy="3253727"/>
          </a:xfrm>
          <a:prstGeom prst="rect">
            <a:avLst/>
          </a:prstGeom>
          <a:noFill/>
        </p:spPr>
      </p:pic>
      <p:pic>
        <p:nvPicPr>
          <p:cNvPr id="19" name="Picture 4" descr="C:\Users\Olya\Desktop\Для Наташи\незнайка и знайка\Neznaika_1420187912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996952"/>
            <a:ext cx="2232248" cy="33549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3427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1714480" y="916130"/>
            <a:ext cx="6863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i="1" dirty="0"/>
          </a:p>
        </p:txBody>
      </p:sp>
      <p:pic>
        <p:nvPicPr>
          <p:cNvPr id="16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62" y="5786454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4">
                    <a:lumMod val="75000"/>
                  </a:schemeClr>
                </a:solidFill>
              </a:rPr>
              <a:t>РЕБУСЫ</a:t>
            </a:r>
            <a:endParaRPr lang="ru-RU" sz="3600" b="1" dirty="0">
              <a:ln w="11430"/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b="1" cap="none" spc="0" dirty="0">
              <a:ln w="11430"/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598" y="4000504"/>
            <a:ext cx="2488941" cy="1428760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64088" y="4149080"/>
            <a:ext cx="15716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герб</a:t>
            </a:r>
          </a:p>
          <a:p>
            <a:pPr eaLnBrk="1" hangingPunct="1">
              <a:spcBef>
                <a:spcPct val="20000"/>
              </a:spcBef>
            </a:pP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25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26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500042"/>
            <a:ext cx="609600" cy="609600"/>
          </a:xfrm>
          <a:prstGeom prst="rect">
            <a:avLst/>
          </a:prstGeom>
          <a:noFill/>
        </p:spPr>
      </p:pic>
      <p:pic>
        <p:nvPicPr>
          <p:cNvPr id="2" name="Picture 2" descr="C:\Users\Olya\Downloads\герб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412776"/>
            <a:ext cx="3993629" cy="2363830"/>
          </a:xfrm>
          <a:prstGeom prst="rect">
            <a:avLst/>
          </a:prstGeom>
          <a:noFill/>
        </p:spPr>
      </p:pic>
      <p:pic>
        <p:nvPicPr>
          <p:cNvPr id="13" name="Picture 2" descr="C:\Users\Olya\Desktop\Для Наташи\незнайка и знайка\1675599048_papik-pro-p-shkolnik-malchik-risunok-40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1520" y="3356992"/>
            <a:ext cx="2414660" cy="2819897"/>
          </a:xfrm>
          <a:prstGeom prst="rect">
            <a:avLst/>
          </a:prstGeom>
          <a:noFill/>
        </p:spPr>
      </p:pic>
      <p:pic>
        <p:nvPicPr>
          <p:cNvPr id="14" name="Picture 2" descr="C:\Users\Olya\Desktop\Для Наташи\незнайка и знайка\1644851258_54-fikiwiki-com-p-kartinki-geroi-neznaiki-s-imenami-55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300192" y="3356992"/>
            <a:ext cx="2307113" cy="2823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0263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7649004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Продолжите   пословицу:  </a:t>
            </a:r>
            <a:r>
              <a:rPr lang="ru-RU" sz="2800" dirty="0" smtClean="0"/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Флаг на ветру,…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62" y="5786454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7356" y="571480"/>
            <a:ext cx="5472608" cy="64633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653136"/>
            <a:ext cx="2191737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339752" y="4437112"/>
            <a:ext cx="6552728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как часовой на посту.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64291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571480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2" descr="C:\Users\Olya\Desktop\Для Наташи\незнайка и знайка\1675599048_papik-pro-p-shkolnik-malchik-risunok-40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01008"/>
            <a:ext cx="2414660" cy="2819897"/>
          </a:xfrm>
          <a:prstGeom prst="rect">
            <a:avLst/>
          </a:prstGeom>
          <a:noFill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2276872"/>
            <a:ext cx="2397473" cy="243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3681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90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99392"/>
            <a:ext cx="9426502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AutoShape 47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9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1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3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5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419" y="107823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Правила игры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71604" y="1571612"/>
            <a:ext cx="6665394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 делятся на две команды.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команда выбирает категорию и стоимость вопроса.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каждый правильный ответ, начисляются баллы.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r>
              <a:rPr lang="ru-RU" alt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Побеждает та команда, которая заработала больше всех баллов.</a:t>
            </a:r>
          </a:p>
          <a:p>
            <a:pPr marL="457200" indent="-457200">
              <a:lnSpc>
                <a:spcPct val="90000"/>
              </a:lnSpc>
            </a:pPr>
            <a:endParaRPr lang="ru-RU" altLang="ru-RU" sz="2400" b="1" i="1" dirty="0" smtClean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5877272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Olya\Desktop\Для Наташи\незнайка и знайка\1644851258_54-fikiwiki-com-p-kartinki-geroi-neznaiki-s-imenami-5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3911374"/>
            <a:ext cx="2294408" cy="2639858"/>
          </a:xfrm>
          <a:prstGeom prst="rect">
            <a:avLst/>
          </a:prstGeom>
          <a:noFill/>
        </p:spPr>
      </p:pic>
      <p:pic>
        <p:nvPicPr>
          <p:cNvPr id="15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4149080"/>
            <a:ext cx="1174526" cy="2160240"/>
          </a:xfrm>
          <a:prstGeom prst="rect">
            <a:avLst/>
          </a:prstGeom>
          <a:noFill/>
        </p:spPr>
      </p:pic>
      <p:pic>
        <p:nvPicPr>
          <p:cNvPr id="16" name="Picture 2" descr="C:\Users\Olya\Desktop\Для Наташи\незнайка и знайка\1675599048_papik-pro-p-shkolnik-malchik-risunok-40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789040"/>
            <a:ext cx="1944216" cy="2780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511627"/>
            <a:ext cx="50359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12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62" y="5786454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797152"/>
            <a:ext cx="2191737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314450" y="5085184"/>
            <a:ext cx="4829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человек без песни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1484784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Продолжите пословицу:</a:t>
            </a: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Человек без Родины,…</a:t>
            </a:r>
          </a:p>
        </p:txBody>
      </p:sp>
      <p:pic>
        <p:nvPicPr>
          <p:cNvPr id="17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500042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2" descr="C:\Users\Olya\Desktop\Для Наташи\незнайка и знайка\1675599048_papik-pro-p-shkolnik-malchik-risunok-40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01008"/>
            <a:ext cx="2414660" cy="2819897"/>
          </a:xfrm>
          <a:prstGeom prst="rect">
            <a:avLst/>
          </a:prstGeom>
          <a:noFill/>
        </p:spPr>
      </p:pic>
      <p:pic>
        <p:nvPicPr>
          <p:cNvPr id="18435" name="Picture 3" descr="http://ic.pics.livejournal.com/yurisokolov/74834260/544859/544859_origina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2852936"/>
            <a:ext cx="4169974" cy="2210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18358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900" y="5857892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4653136"/>
            <a:ext cx="2191737" cy="1258152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139952" y="5013176"/>
            <a:ext cx="4572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будет Родина крепка!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1357298"/>
            <a:ext cx="6120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Продолжите пословицу: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дружба велика - …</a:t>
            </a:r>
          </a:p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8516" y="3244334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21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571480"/>
            <a:ext cx="609600" cy="609600"/>
          </a:xfrm>
          <a:prstGeom prst="rect">
            <a:avLst/>
          </a:prstGeom>
          <a:noFill/>
        </p:spPr>
      </p:pic>
      <p:pic>
        <p:nvPicPr>
          <p:cNvPr id="24" name="Picture 2" descr="C:\Users\Olya\Desktop\Для Наташи\незнайка и знайка\1675599048_papik-pro-p-shkolnik-malchik-risunok-40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01008"/>
            <a:ext cx="2414660" cy="2819897"/>
          </a:xfrm>
          <a:prstGeom prst="rect">
            <a:avLst/>
          </a:prstGeom>
          <a:noFill/>
        </p:spPr>
      </p:pic>
      <p:pic>
        <p:nvPicPr>
          <p:cNvPr id="16386" name="Picture 2" descr="https://hurrytolove.ru/wp-content/uploads/2020/11/3849876143696e4574a16a65307ddd95-2048x144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2708920"/>
            <a:ext cx="3214543" cy="2270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67454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14348" y="1214422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Собери пословицы:</a:t>
            </a:r>
            <a:endParaRPr lang="ru-RU" sz="2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900" y="5786454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941168"/>
            <a:ext cx="1818396" cy="1043838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79912" y="4941168"/>
            <a:ext cx="482453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Флаг стереги, от врага сбереги. 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Родины своей ни сил, ни жизни не жалей. </a:t>
            </a: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dirty="0" smtClean="0">
                <a:solidFill>
                  <a:srgbClr val="7A5100"/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1700808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Флаг стереги,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2204864"/>
            <a:ext cx="38571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Родины своей </a:t>
            </a: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 сил,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1700808"/>
            <a:ext cx="4132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ни жизни не жалей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60032" y="2204864"/>
            <a:ext cx="3441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 врага сбереги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27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500042"/>
            <a:ext cx="609600" cy="609600"/>
          </a:xfrm>
          <a:prstGeom prst="rect">
            <a:avLst/>
          </a:prstGeom>
          <a:noFill/>
        </p:spPr>
      </p:pic>
      <p:pic>
        <p:nvPicPr>
          <p:cNvPr id="30" name="Picture 2" descr="C:\Users\Olya\Desktop\Для Наташи\незнайка и знайка\1675599048_papik-pro-p-shkolnik-malchik-risunok-40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252536" y="3501008"/>
            <a:ext cx="2414660" cy="2819897"/>
          </a:xfrm>
          <a:prstGeom prst="rect">
            <a:avLst/>
          </a:prstGeom>
          <a:noFill/>
        </p:spPr>
      </p:pic>
      <p:pic>
        <p:nvPicPr>
          <p:cNvPr id="7170" name="Picture 2" descr="https://sun9-7.userapi.com/impg/WqbpNaUyAhwgpY77r4fVIet2jlJA353OV1hG_A/MuLUY1Av6Kk.jpg?size=604x259&amp;quality=96&amp;sign=b830a323012685cb75619e8de4084d35&amp;type=albu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5815" y="2924944"/>
            <a:ext cx="436607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40211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14348" y="1214422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Собери пословицы:</a:t>
            </a:r>
            <a:endParaRPr lang="ru-RU" sz="28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900" y="5786454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  <a:endParaRPr lang="ru-RU" sz="3600" b="1" dirty="0">
              <a:ln w="11430"/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b="1" cap="none" spc="0" dirty="0">
              <a:ln w="11430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5085184"/>
            <a:ext cx="1818396" cy="1043838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99992" y="5085184"/>
            <a:ext cx="5286412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Жить – Родине служить. 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Родина – мать, </a:t>
            </a:r>
          </a:p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умей за неё постоять! </a:t>
            </a: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dirty="0" smtClean="0">
                <a:solidFill>
                  <a:srgbClr val="7A5100"/>
                </a:solidFill>
              </a:rPr>
              <a:t> </a:t>
            </a:r>
          </a:p>
          <a:p>
            <a:pPr algn="ctr" eaLnBrk="1" hangingPunct="1">
              <a:spcBef>
                <a:spcPct val="20000"/>
              </a:spcBef>
            </a:pP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1700808"/>
            <a:ext cx="3406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Родина - мать,…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2204864"/>
            <a:ext cx="1840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Жить -…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55976" y="1772816"/>
            <a:ext cx="3401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Родине служить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3968" y="2276872"/>
            <a:ext cx="4442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умей за неё постоять!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27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500042"/>
            <a:ext cx="609600" cy="609600"/>
          </a:xfrm>
          <a:prstGeom prst="rect">
            <a:avLst/>
          </a:prstGeom>
          <a:noFill/>
        </p:spPr>
      </p:pic>
      <p:pic>
        <p:nvPicPr>
          <p:cNvPr id="30" name="Picture 2" descr="C:\Users\Olya\Desktop\Для Наташи\незнайка и знайка\1675599048_papik-pro-p-shkolnik-malchik-risunok-40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01008"/>
            <a:ext cx="2414660" cy="2819897"/>
          </a:xfrm>
          <a:prstGeom prst="rect">
            <a:avLst/>
          </a:prstGeom>
          <a:noFill/>
        </p:spPr>
      </p:pic>
      <p:sp>
        <p:nvSpPr>
          <p:cNvPr id="7173" name="AutoShape 5" descr="https://1.bp.blogspot.com/-mOLGIel9vPY/XQDlR5V0-JI/AAAAAAAADoA/royc1NELI9AxvWlLIc7ZZv-65X-dqbPkwCLcBGAs/w1200-h630-p-k-no-nu/189666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2852936"/>
            <a:ext cx="2998093" cy="2033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40211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ly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</p:spPr>
      </p:pic>
      <p:pic>
        <p:nvPicPr>
          <p:cNvPr id="1026" name="Picture 2" descr="C:\Users\Olya\Desktop\free-png.ru-9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8650653" cy="5091587"/>
          </a:xfrm>
          <a:prstGeom prst="rect">
            <a:avLst/>
          </a:prstGeom>
          <a:noFill/>
        </p:spPr>
      </p:pic>
      <p:pic>
        <p:nvPicPr>
          <p:cNvPr id="13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6143644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6741368"/>
            <a:ext cx="9361040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71600" y="836712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Поздравляем победителей!!!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img1.liveinternet.ru/images/attach/b/2/2/633/2633622_6076627_5283499_i102714521_66418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733256"/>
            <a:ext cx="2066925" cy="866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Управляющая кнопка: назад 20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504056" cy="360040"/>
          </a:xfrm>
          <a:prstGeom prst="actionButtonBackPrevious">
            <a:avLst/>
          </a:prstGeom>
          <a:solidFill>
            <a:srgbClr val="BEAA12"/>
          </a:solidFill>
          <a:ln>
            <a:solidFill>
              <a:srgbClr val="7A51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8520" y="-99392"/>
            <a:ext cx="9360024" cy="71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005064"/>
            <a:ext cx="1440160" cy="266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Olya\Desktop\Для Наташи\незнайка и знайка\1675599048_papik-pro-p-shkolnik-malchik-risunok-40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789040"/>
            <a:ext cx="1944216" cy="2780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755576" y="413769"/>
            <a:ext cx="7776864" cy="3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Интернет-ресурсы: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Управляющая кнопка: назад 1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504056" cy="360040"/>
          </a:xfrm>
          <a:prstGeom prst="actionButtonBackPrevious">
            <a:avLst/>
          </a:prstGeom>
          <a:solidFill>
            <a:srgbClr val="BEAA12"/>
          </a:solidFill>
          <a:ln>
            <a:solidFill>
              <a:srgbClr val="7A51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ru-RU"/>
          </a:p>
        </p:txBody>
      </p:sp>
      <p:pic>
        <p:nvPicPr>
          <p:cNvPr id="4098" name="Picture 2" descr="https://i.yapx.cc/GuYZ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581128"/>
            <a:ext cx="2520280" cy="17636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100" name="Picture 4" descr="https://fsd.multiurok.ru/html/2023/02/13/s_63ea8a51dd0c0/phpjBV5fR_Didakticheskaya-igra-Noya-rodina---Rossiya_html_a53c685564d44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09120"/>
            <a:ext cx="1726093" cy="1785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02" name="Picture 6" descr="https://gas-kvas.com/uploads/posts/2023-01/1673976353_gas-kvas-com-p-gimn-rossii-risunok-na-temu-gimn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581128"/>
            <a:ext cx="2359312" cy="17675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23528" y="69269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u="sng" dirty="0" smtClean="0">
                <a:hlinkClick r:id="rId8"/>
              </a:rPr>
              <a:t>https://i.pinimg.com/originals/70/03/d5/7003d54148e2919b26aec0c888bdc2a3.png</a:t>
            </a:r>
            <a:endParaRPr lang="ru-RU" sz="1050" dirty="0" smtClean="0"/>
          </a:p>
          <a:p>
            <a:r>
              <a:rPr lang="ru-RU" sz="1050" u="sng" dirty="0" smtClean="0">
                <a:hlinkClick r:id="rId9"/>
              </a:rPr>
              <a:t>https://gas-kvas.com/uploads/posts/2023-01/1673976353_gas-kvas-com-p-gimn-rossii-risunok-na-temu-gimn-2.jpg</a:t>
            </a:r>
            <a:endParaRPr lang="ru-RU" sz="1050" dirty="0" smtClean="0"/>
          </a:p>
          <a:p>
            <a:r>
              <a:rPr lang="ru-RU" sz="1050" dirty="0" smtClean="0"/>
              <a:t> </a:t>
            </a:r>
            <a:r>
              <a:rPr lang="ru-RU" sz="1050" u="sng" dirty="0" smtClean="0">
                <a:hlinkClick r:id="rId10"/>
              </a:rPr>
              <a:t>https://images.onlinetestpad.net/4d/6d/99c17e14456aaa65cac29582a92c.jpg</a:t>
            </a:r>
            <a:endParaRPr lang="ru-RU" sz="1050" dirty="0" smtClean="0"/>
          </a:p>
          <a:p>
            <a:r>
              <a:rPr lang="ru-RU" sz="1050" dirty="0" smtClean="0"/>
              <a:t> </a:t>
            </a:r>
            <a:r>
              <a:rPr lang="ru-RU" sz="1050" u="sng" dirty="0" smtClean="0">
                <a:hlinkClick r:id="rId11"/>
              </a:rPr>
              <a:t>https://detskie-stihi.ru/wp-content/uploads/2023/04/image002.jpg</a:t>
            </a:r>
            <a:endParaRPr lang="ru-RU" sz="1050" u="sng" dirty="0" smtClean="0"/>
          </a:p>
          <a:p>
            <a:r>
              <a:rPr lang="en-US" sz="1050" dirty="0" smtClean="0">
                <a:hlinkClick r:id="rId12"/>
              </a:rPr>
              <a:t>http://ic.pics.livejournal.com/yurisokolov/74834260/544859/544859_original.jpg</a:t>
            </a:r>
            <a:endParaRPr lang="ru-RU" sz="1050" dirty="0" smtClean="0"/>
          </a:p>
          <a:p>
            <a:r>
              <a:rPr lang="en-US" sz="1050" dirty="0" smtClean="0">
                <a:hlinkClick r:id="rId13"/>
              </a:rPr>
              <a:t>https://cdn4.vectorstock.com/i/1000x1000/33/38/moscow-flat-style-colorful-cartoon-vector-18843338.jpg</a:t>
            </a:r>
            <a:endParaRPr lang="ru-RU" sz="1050" dirty="0" smtClean="0"/>
          </a:p>
          <a:p>
            <a:r>
              <a:rPr lang="en-US" sz="1050" dirty="0" smtClean="0">
                <a:hlinkClick r:id="rId14"/>
              </a:rPr>
              <a:t>https://hurrytolove.ru/wp-content/uploads/2020/11/3849876143696e4574a16a65307ddd95-2048x1448.jpg</a:t>
            </a:r>
            <a:endParaRPr lang="ru-RU" sz="1050" dirty="0" smtClean="0"/>
          </a:p>
          <a:p>
            <a:r>
              <a:rPr lang="en-US" sz="1050" dirty="0" smtClean="0">
                <a:hlinkClick r:id="rId15"/>
              </a:rPr>
              <a:t>http://images.myshared.ru/15/1018859/slide_18.jpg</a:t>
            </a:r>
            <a:endParaRPr lang="ru-RU" sz="1050" dirty="0" smtClean="0"/>
          </a:p>
          <a:p>
            <a:r>
              <a:rPr lang="en-US" sz="1050" dirty="0" smtClean="0">
                <a:hlinkClick r:id="rId16"/>
              </a:rPr>
              <a:t>https://sun9-7.userapi.com/impg/WqbpNaUyAhwgpY77r4fVIet2jlJA353OV1hG_A/MuLUY1Av6Kk.jpg?size=604x259&amp;quality=96&amp;sign=b830a323012685cb75619e8de4084d35&amp;type=album</a:t>
            </a:r>
            <a:endParaRPr lang="ru-RU" sz="1050" dirty="0" smtClean="0"/>
          </a:p>
          <a:p>
            <a:r>
              <a:rPr lang="ru-RU" sz="1050" u="sng" dirty="0" smtClean="0">
                <a:hlinkClick r:id="rId17"/>
              </a:rPr>
              <a:t>https://ya.ru/images/search?img_url=https%253A%252F%252Frisunci.com%252Fwp-content%252Fuploads%252F2019%252F02%252F4-41.jpg&amp;lr=16&amp;pos=0&amp;rpt=simage&amp;text=%D0%BD%D0%B5%D0%B7%D0%BD%D0%B0%D0%B9%D0%BA%D0%B0%20%D0%BA%D0%B0%D1%80%D1%82%D0%B8%D0%BD%D0%BA%D0%B0%20%D0%B4%D0%BB%D1%8F%20%D0%B4%D0%B5%D1%82%D0%B5%D0%B9%20%D0%BD%D0%B0%20%D0%BF%D1%80%D0%BE%D0%B7%D1%80%D0%B0%D1%87%D0%BD%D0%BE%D0%BC%20%D1%84</a:t>
            </a:r>
            <a:endParaRPr lang="ru-RU" sz="1050" dirty="0" smtClean="0"/>
          </a:p>
          <a:p>
            <a:r>
              <a:rPr lang="ru-RU" sz="1050" dirty="0" smtClean="0"/>
              <a:t> </a:t>
            </a:r>
            <a:r>
              <a:rPr lang="ru-RU" sz="1050" u="sng" dirty="0" smtClean="0">
                <a:hlinkClick r:id="rId18"/>
              </a:rPr>
              <a:t>https://top-fon.com/uploads/posts/2023-02/1675386459_top-fon-com-p-neznaika-fon-dlya-prezentatsii-114.png</a:t>
            </a:r>
            <a:endParaRPr lang="ru-RU" sz="1050" dirty="0" smtClean="0"/>
          </a:p>
          <a:p>
            <a:r>
              <a:rPr lang="ru-RU" sz="1050" u="sng" dirty="0" smtClean="0">
                <a:hlinkClick r:id="rId19"/>
              </a:rPr>
              <a:t>https://sun9-56.userapi.com/impf/c637827/v637827127/4ba72/zmvU7ti9GM0.jpg?size=393x604&amp;quality=96&amp;sign=efc6d857d458da7e7e663a7568ca3bb4&amp;type=album</a:t>
            </a:r>
            <a:endParaRPr lang="ru-RU" sz="1050" dirty="0" smtClean="0"/>
          </a:p>
          <a:p>
            <a:r>
              <a:rPr lang="ru-RU" sz="1050" u="sng" dirty="0" smtClean="0">
                <a:hlinkClick r:id="rId20"/>
              </a:rPr>
              <a:t>https://free-png.ru/wp-content/uploads/2022/05/free-png.ru-937.png</a:t>
            </a:r>
            <a:endParaRPr lang="ru-RU" sz="1050" dirty="0" smtClean="0"/>
          </a:p>
          <a:p>
            <a:r>
              <a:rPr lang="ru-RU" sz="1050" u="sng" dirty="0" smtClean="0">
                <a:hlinkClick r:id="rId21"/>
              </a:rPr>
              <a:t>https://fsd.multiurok.ru/html/2023/02/13/s_63ea8a51dd0c0/phpjBV5fR_Didakticheskaya-igra-Noya-rodina---Rossiya_html_a53c685564d4406.jpg</a:t>
            </a:r>
            <a:endParaRPr lang="ru-RU" sz="1050" dirty="0" smtClean="0"/>
          </a:p>
        </p:txBody>
      </p:sp>
    </p:spTree>
    <p:extLst>
      <p:ext uri="{BB962C8B-B14F-4D97-AF65-F5344CB8AC3E}">
        <p14:creationId xmlns="" xmlns:p14="http://schemas.microsoft.com/office/powerpoint/2010/main" val="1214271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2000">
              <a:srgbClr val="FF0000">
                <a:alpha val="3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69657" y="1844253"/>
            <a:ext cx="719138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2" name="AutoShape 5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41320" y="1844253"/>
            <a:ext cx="719137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3" name="AutoShape 5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77945" y="1844253"/>
            <a:ext cx="719137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AutoShape 5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812982" y="1844253"/>
            <a:ext cx="719138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5" name="AutoShape 5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67944" y="2924944"/>
            <a:ext cx="719138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6" name="AutoShape 5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004048" y="2924944"/>
            <a:ext cx="719137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7" name="AutoShape 5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940152" y="2924944"/>
            <a:ext cx="719137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8" name="AutoShape 5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76256" y="2924944"/>
            <a:ext cx="719137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9" name="AutoShape 5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812360" y="2924944"/>
            <a:ext cx="719138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0" name="AutoShape 5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67944" y="4077072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1" name="AutoShape 5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004048" y="4077072"/>
            <a:ext cx="719137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2" name="AutoShape 60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40152" y="4077072"/>
            <a:ext cx="719137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3" name="AutoShape 6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76256" y="4077072"/>
            <a:ext cx="719137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34" name="AutoShape 6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812360" y="4077072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0" name="AutoShape 68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067944" y="5229200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2" name="AutoShape 70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004048" y="5229200"/>
            <a:ext cx="719137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3" name="AutoShape 7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940152" y="5229200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4" name="AutoShape 72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76256" y="5229200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4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45" name="AutoShape 7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812360" y="5229200"/>
            <a:ext cx="719138" cy="719137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5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7544" y="1844824"/>
            <a:ext cx="3318638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/>
              <a:t>«Викторина»</a:t>
            </a:r>
            <a:endParaRPr lang="ru-RU" sz="2400" b="1" cap="all" dirty="0"/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395536" y="5229200"/>
            <a:ext cx="3357586" cy="792162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/>
              <a:t>«Пословицы»</a:t>
            </a:r>
            <a:endParaRPr lang="ru-RU" sz="2400" b="1" cap="all" dirty="0"/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7544" y="2924944"/>
            <a:ext cx="3318638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/>
              <a:t>«загадки»</a:t>
            </a:r>
            <a:endParaRPr lang="ru-RU" sz="2400" b="1" cap="all" dirty="0"/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7544" y="4077072"/>
            <a:ext cx="3357586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/>
              <a:t>«Ребусы»</a:t>
            </a:r>
            <a:endParaRPr lang="ru-RU" sz="2400" b="1" cap="all" dirty="0"/>
          </a:p>
        </p:txBody>
      </p:sp>
      <p:sp>
        <p:nvSpPr>
          <p:cNvPr id="7" name="AutoShape 47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9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51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3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55" descr="yH5BAEAAAAALAAAAAABAAEAAAIBRAA7"/>
          <p:cNvSpPr>
            <a:spLocks noChangeAspect="1" noChangeArrowheads="1"/>
          </p:cNvSpPr>
          <p:nvPr/>
        </p:nvSpPr>
        <p:spPr bwMode="auto">
          <a:xfrm>
            <a:off x="4780857" y="32042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2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35729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2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357298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3" cstate="email"/>
          <a:srcRect/>
          <a:stretch>
            <a:fillRect/>
          </a:stretch>
        </p:blipFill>
        <p:spPr>
          <a:xfrm>
            <a:off x="7380312" y="6245055"/>
            <a:ext cx="1152128" cy="300800"/>
          </a:xfrm>
          <a:prstGeom prst="rect">
            <a:avLst/>
          </a:prstGeom>
        </p:spPr>
      </p:pic>
      <p:sp>
        <p:nvSpPr>
          <p:cNvPr id="46" name="AutoShape 50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000628" y="1857364"/>
            <a:ext cx="719137" cy="719138"/>
          </a:xfrm>
          <a:prstGeom prst="bevel">
            <a:avLst>
              <a:gd name="adj" fmla="val 7727"/>
            </a:avLst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838657" y="406405"/>
            <a:ext cx="54726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Выбери  категорию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pic>
        <p:nvPicPr>
          <p:cNvPr id="47" name="Picture 2" descr="http://domashniirestoran.ru/images/star-511-106(3).gif"/>
          <p:cNvPicPr>
            <a:picLocks noChangeAspect="1" noChangeArrowheads="1" noCrop="1"/>
          </p:cNvPicPr>
          <p:nvPr/>
        </p:nvPicPr>
        <p:blipFill>
          <a:blip r:embed="rId2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6093296"/>
            <a:ext cx="2241336" cy="464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2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886494" cy="1405494"/>
          </a:xfrm>
          <a:prstGeom prst="rect">
            <a:avLst/>
          </a:prstGeom>
          <a:noFill/>
        </p:spPr>
      </p:pic>
      <p:pic>
        <p:nvPicPr>
          <p:cNvPr id="50" name="Рисунок 49" descr="Безимени-1.png"/>
          <p:cNvPicPr>
            <a:picLocks noChangeAspect="1"/>
          </p:cNvPicPr>
          <p:nvPr/>
        </p:nvPicPr>
        <p:blipFill>
          <a:blip r:embed="rId2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08304" y="332656"/>
            <a:ext cx="864096" cy="1456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943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119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40" grpId="0" animBg="1"/>
      <p:bldP spid="3142" grpId="0" animBg="1"/>
      <p:bldP spid="3143" grpId="0" animBg="1"/>
      <p:bldP spid="3144" grpId="0" animBg="1"/>
      <p:bldP spid="31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ВИКТОРИНА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0" y="5517232"/>
            <a:ext cx="3357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Флаг России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62" y="5786454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70" y="5286388"/>
            <a:ext cx="2191737" cy="12581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71538" y="3357562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143240" y="33575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143504" y="335756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286644" y="3357562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</a:t>
            </a:r>
            <a:endParaRPr lang="ru-RU" dirty="0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864096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Найди Российский флаг 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just" eaLnBrk="1" hangingPunct="1">
              <a:spcBef>
                <a:spcPct val="20000"/>
              </a:spcBef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500042"/>
            <a:ext cx="609600" cy="609600"/>
          </a:xfrm>
          <a:prstGeom prst="rect">
            <a:avLst/>
          </a:prstGeom>
          <a:noFill/>
        </p:spPr>
      </p:pic>
      <p:pic>
        <p:nvPicPr>
          <p:cNvPr id="2051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500042"/>
            <a:ext cx="609600" cy="6096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2132856"/>
            <a:ext cx="1720668" cy="1224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49462" y="2132856"/>
            <a:ext cx="1848206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09600" y="2132856"/>
            <a:ext cx="1878624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2132856"/>
            <a:ext cx="18419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Olya\Desktop\Для Наташи\незнайка и знайка\80999207722b9d31a83cc1f5573598ef.jpe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3645024"/>
            <a:ext cx="2880320" cy="3003188"/>
          </a:xfrm>
          <a:prstGeom prst="rect">
            <a:avLst/>
          </a:prstGeom>
          <a:noFill/>
        </p:spPr>
      </p:pic>
      <p:pic>
        <p:nvPicPr>
          <p:cNvPr id="20" name="Рисунок 19" descr="Безимени-1.png"/>
          <p:cNvPicPr>
            <a:picLocks noChangeAspect="1"/>
          </p:cNvPicPr>
          <p:nvPr/>
        </p:nvPicPr>
        <p:blipFill>
          <a:blip r:embed="rId1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52120" y="3717032"/>
            <a:ext cx="864096" cy="1589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3287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ВИКТОРИНА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29058" y="5000636"/>
            <a:ext cx="489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1) 22 августа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62" y="5786454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797152"/>
            <a:ext cx="2191737" cy="1258152"/>
          </a:xfrm>
          <a:prstGeom prst="rect">
            <a:avLst/>
          </a:prstGeom>
        </p:spPr>
      </p:pic>
      <p:pic>
        <p:nvPicPr>
          <p:cNvPr id="3074" name="Picture 2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571480"/>
            <a:ext cx="609600" cy="609600"/>
          </a:xfrm>
          <a:prstGeom prst="rect">
            <a:avLst/>
          </a:prstGeom>
          <a:noFill/>
        </p:spPr>
      </p:pic>
      <p:pic>
        <p:nvPicPr>
          <p:cNvPr id="3075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2051" name="Picture 3" descr="C:\Users\Olya\Desktop\free-png.ru-93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4365104"/>
            <a:ext cx="1806751" cy="1175554"/>
          </a:xfrm>
          <a:prstGeom prst="rect">
            <a:avLst/>
          </a:prstGeom>
          <a:noFill/>
        </p:spPr>
      </p:pic>
      <p:pic>
        <p:nvPicPr>
          <p:cNvPr id="15" name="Рисунок 14" descr="Безимени-1.png"/>
          <p:cNvPicPr>
            <a:picLocks noChangeAspect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68344" y="2420888"/>
            <a:ext cx="720080" cy="1324403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864096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Когда празднуется День государственного флага России? 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just" eaLnBrk="1" hangingPunct="1">
              <a:spcBef>
                <a:spcPct val="20000"/>
              </a:spcBef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2">
            <a:hlinkClick r:id="" action="ppaction://noaction"/>
            <a:extLst>
              <a:ext uri="{FF2B5EF4-FFF2-40B4-BE49-F238E27FC236}">
                <a16:creationId xmlns:a16="http://schemas.microsoft.com/office/drawing/2014/main" xmlns="" id="{C5C07687-7E54-43F8-BD86-BD384FE8ACBB}"/>
              </a:ext>
            </a:extLst>
          </p:cNvPr>
          <p:cNvSpPr/>
          <p:nvPr/>
        </p:nvSpPr>
        <p:spPr>
          <a:xfrm>
            <a:off x="4716016" y="2492896"/>
            <a:ext cx="2568575" cy="5756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Cambria Math" panose="02040503050406030204" pitchFamily="18" charset="0"/>
                <a:cs typeface="+mn-cs"/>
              </a:rPr>
              <a:t>15 апреля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8" name="Скругленный прямоугольник 10">
            <a:hlinkClick r:id="" action="ppaction://noaction"/>
            <a:extLst>
              <a:ext uri="{FF2B5EF4-FFF2-40B4-BE49-F238E27FC236}">
                <a16:creationId xmlns:a16="http://schemas.microsoft.com/office/drawing/2014/main" xmlns="" id="{635224D8-C225-4721-8CB3-092ABC519B89}"/>
              </a:ext>
            </a:extLst>
          </p:cNvPr>
          <p:cNvSpPr/>
          <p:nvPr/>
        </p:nvSpPr>
        <p:spPr>
          <a:xfrm>
            <a:off x="1619672" y="2420888"/>
            <a:ext cx="2568575" cy="5756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Cambria Math" panose="02040503050406030204" pitchFamily="18" charset="0"/>
                <a:cs typeface="+mn-cs"/>
              </a:rPr>
              <a:t>3 сентября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9" name="Скругленный прямоугольник 8">
            <a:hlinkClick r:id="" action="ppaction://noaction"/>
            <a:extLst>
              <a:ext uri="{FF2B5EF4-FFF2-40B4-BE49-F238E27FC236}">
                <a16:creationId xmlns:a16="http://schemas.microsoft.com/office/drawing/2014/main" xmlns="" id="{65257D58-4F98-4EB6-8692-941A0DE1634C}"/>
              </a:ext>
            </a:extLst>
          </p:cNvPr>
          <p:cNvSpPr/>
          <p:nvPr/>
        </p:nvSpPr>
        <p:spPr>
          <a:xfrm>
            <a:off x="1619672" y="3356992"/>
            <a:ext cx="2568575" cy="5756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Cambria Math" panose="02040503050406030204" pitchFamily="18" charset="0"/>
                <a:cs typeface="+mn-cs"/>
              </a:rPr>
              <a:t>22 августа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20" name="Скругленный прямоугольник 7">
            <a:hlinkClick r:id="" action="ppaction://noaction"/>
            <a:extLst>
              <a:ext uri="{FF2B5EF4-FFF2-40B4-BE49-F238E27FC236}">
                <a16:creationId xmlns:a16="http://schemas.microsoft.com/office/drawing/2014/main" xmlns="" id="{E29A9248-EE97-4222-A49F-83529872FECE}"/>
              </a:ext>
            </a:extLst>
          </p:cNvPr>
          <p:cNvSpPr/>
          <p:nvPr/>
        </p:nvSpPr>
        <p:spPr>
          <a:xfrm>
            <a:off x="4716016" y="3356992"/>
            <a:ext cx="2568575" cy="5756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Cambria Math" panose="02040503050406030204" pitchFamily="18" charset="0"/>
                <a:cs typeface="+mn-cs"/>
              </a:rPr>
              <a:t>7 ноября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pic>
        <p:nvPicPr>
          <p:cNvPr id="21" name="Picture 2" descr="C:\Users\Olya\Desktop\Для Наташи\незнайка и знайка\1644851258_54-fikiwiki-com-p-kartinki-geroi-neznaiki-s-imenami-5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3442" y="3789040"/>
            <a:ext cx="2190478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3287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85786" y="1142984"/>
            <a:ext cx="7649004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lvl="0" eaLnBrk="1" hangingPunct="1">
              <a:spcBef>
                <a:spcPct val="20000"/>
              </a:spcBef>
            </a:pPr>
            <a:r>
              <a:rPr lang="ru-RU" sz="2800" dirty="0" smtClean="0"/>
              <a:t>     </a:t>
            </a:r>
          </a:p>
          <a:p>
            <a:pPr eaLnBrk="1" hangingPunct="1">
              <a:spcBef>
                <a:spcPct val="20000"/>
              </a:spcBef>
            </a:pPr>
            <a:endParaRPr lang="ru-RU" sz="2800" dirty="0" smtClean="0"/>
          </a:p>
          <a:p>
            <a:pPr eaLnBrk="1" hangingPunct="1">
              <a:spcBef>
                <a:spcPct val="20000"/>
              </a:spcBef>
            </a:pP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ВИКТОРИНА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67944" y="5306806"/>
            <a:ext cx="4619912" cy="155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Белый, синий, красный</a:t>
            </a:r>
          </a:p>
          <a:p>
            <a:pPr eaLnBrk="1" hangingPunct="1">
              <a:spcBef>
                <a:spcPct val="20000"/>
              </a:spcBef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eaLnBrk="1" hangingPunct="1">
              <a:spcBef>
                <a:spcPct val="20000"/>
              </a:spcBef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62" y="5857892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80" y="4929198"/>
            <a:ext cx="2191737" cy="1258152"/>
          </a:xfrm>
          <a:prstGeom prst="rect">
            <a:avLst/>
          </a:prstGeom>
        </p:spPr>
      </p:pic>
      <p:pic>
        <p:nvPicPr>
          <p:cNvPr id="24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25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571480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2" descr="C:\Users\Olya\Desktop\Для Наташи\незнайка и знайка\1644851258_54-fikiwiki-com-p-kartinki-geroi-neznaiki-s-imenami-5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861048"/>
            <a:ext cx="2078384" cy="2391309"/>
          </a:xfrm>
          <a:prstGeom prst="rect">
            <a:avLst/>
          </a:prstGeom>
          <a:noFill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8640960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Какие цвета представлены на государственном флаге Российской Федерации? 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just" eaLnBrk="1" hangingPunct="1">
              <a:spcBef>
                <a:spcPct val="20000"/>
              </a:spcBef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2">
            <a:hlinkClick r:id="" action="ppaction://noaction"/>
            <a:extLst>
              <a:ext uri="{FF2B5EF4-FFF2-40B4-BE49-F238E27FC236}">
                <a16:creationId xmlns:a16="http://schemas.microsoft.com/office/drawing/2014/main" xmlns="" id="{C5C07687-7E54-43F8-BD86-BD384FE8ACBB}"/>
              </a:ext>
            </a:extLst>
          </p:cNvPr>
          <p:cNvSpPr/>
          <p:nvPr/>
        </p:nvSpPr>
        <p:spPr>
          <a:xfrm>
            <a:off x="467544" y="2708920"/>
            <a:ext cx="2568575" cy="8140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Cambria Math" panose="02040503050406030204" pitchFamily="18" charset="0"/>
                <a:cs typeface="+mn-cs"/>
              </a:rPr>
              <a:t>Белый, лазоревый, алый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20" name="Скругленный прямоугольник 10">
            <a:hlinkClick r:id="" action="ppaction://noaction"/>
            <a:extLst>
              <a:ext uri="{FF2B5EF4-FFF2-40B4-BE49-F238E27FC236}">
                <a16:creationId xmlns:a16="http://schemas.microsoft.com/office/drawing/2014/main" xmlns="" id="{635224D8-C225-4721-8CB3-092ABC519B89}"/>
              </a:ext>
            </a:extLst>
          </p:cNvPr>
          <p:cNvSpPr/>
          <p:nvPr/>
        </p:nvSpPr>
        <p:spPr>
          <a:xfrm>
            <a:off x="3347864" y="2708920"/>
            <a:ext cx="2568575" cy="8140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Cambria Math" panose="02040503050406030204" pitchFamily="18" charset="0"/>
                <a:cs typeface="+mn-cs"/>
              </a:rPr>
              <a:t>Белый, синий, красный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21" name="Скругленный прямоугольник 7">
            <a:hlinkClick r:id="" action="ppaction://noaction"/>
            <a:extLst>
              <a:ext uri="{FF2B5EF4-FFF2-40B4-BE49-F238E27FC236}">
                <a16:creationId xmlns:a16="http://schemas.microsoft.com/office/drawing/2014/main" xmlns="" id="{E29A9248-EE97-4222-A49F-83529872FECE}"/>
              </a:ext>
            </a:extLst>
          </p:cNvPr>
          <p:cNvSpPr/>
          <p:nvPr/>
        </p:nvSpPr>
        <p:spPr>
          <a:xfrm>
            <a:off x="6156176" y="2708920"/>
            <a:ext cx="2568575" cy="8140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Cambria Math" panose="02040503050406030204" pitchFamily="18" charset="0"/>
                <a:cs typeface="+mn-cs"/>
              </a:rPr>
              <a:t>Белый, розовый, небесный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23" name="Скругленный прямоугольник 8">
            <a:hlinkClick r:id="" action="ppaction://noaction"/>
            <a:extLst>
              <a:ext uri="{FF2B5EF4-FFF2-40B4-BE49-F238E27FC236}">
                <a16:creationId xmlns:a16="http://schemas.microsoft.com/office/drawing/2014/main" xmlns="" id="{65257D58-4F98-4EB6-8692-941A0DE1634C}"/>
              </a:ext>
            </a:extLst>
          </p:cNvPr>
          <p:cNvSpPr/>
          <p:nvPr/>
        </p:nvSpPr>
        <p:spPr>
          <a:xfrm>
            <a:off x="3347864" y="3933056"/>
            <a:ext cx="2568575" cy="8140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Cambria Math" panose="02040503050406030204" pitchFamily="18" charset="0"/>
                <a:cs typeface="+mn-cs"/>
              </a:rPr>
              <a:t>Серебристый, синий, багровый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E47EA39E-8861-4716-ADD0-DAEEAF0F8BC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1" cstate="print"/>
          <a:srcRect/>
          <a:stretch/>
        </p:blipFill>
        <p:spPr bwMode="auto">
          <a:xfrm>
            <a:off x="6804248" y="3789040"/>
            <a:ext cx="1559690" cy="1222719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Безимени-1.png"/>
          <p:cNvPicPr>
            <a:picLocks noChangeAspect="1"/>
          </p:cNvPicPr>
          <p:nvPr/>
        </p:nvPicPr>
        <p:blipFill>
          <a:blip r:embed="rId1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6416" y="1772816"/>
            <a:ext cx="432048" cy="794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932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ВИКТОРИНА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43372" y="5072074"/>
            <a:ext cx="4645032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язык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eaLnBrk="1" hangingPunct="1">
              <a:spcBef>
                <a:spcPct val="20000"/>
              </a:spcBef>
            </a:pP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1" y="5924823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042" y="4786322"/>
            <a:ext cx="2191737" cy="1258152"/>
          </a:xfrm>
          <a:prstGeom prst="rect">
            <a:avLst/>
          </a:prstGeom>
        </p:spPr>
      </p:pic>
      <p:pic>
        <p:nvPicPr>
          <p:cNvPr id="13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571480"/>
            <a:ext cx="609600" cy="609600"/>
          </a:xfrm>
          <a:prstGeom prst="rect">
            <a:avLst/>
          </a:prstGeom>
          <a:noFill/>
        </p:spPr>
      </p:pic>
      <p:pic>
        <p:nvPicPr>
          <p:cNvPr id="15" name="Picture 2" descr="C:\Users\Olya\Desktop\Для Наташи\незнайка и знайка\1644851258_54-fikiwiki-com-p-kartinki-geroi-neznaiki-s-imenami-5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789040"/>
            <a:ext cx="2078384" cy="2391309"/>
          </a:xfrm>
          <a:prstGeom prst="rect">
            <a:avLst/>
          </a:prstGeom>
          <a:noFill/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8640960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Что не относится к государственным символам России? 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just" eaLnBrk="1" hangingPunct="1">
              <a:spcBef>
                <a:spcPct val="20000"/>
              </a:spcBef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2">
            <a:hlinkClick r:id="" action="ppaction://noaction"/>
            <a:extLst>
              <a:ext uri="{FF2B5EF4-FFF2-40B4-BE49-F238E27FC236}">
                <a16:creationId xmlns:a16="http://schemas.microsoft.com/office/drawing/2014/main" xmlns="" id="{C5C07687-7E54-43F8-BD86-BD384FE8ACBB}"/>
              </a:ext>
            </a:extLst>
          </p:cNvPr>
          <p:cNvSpPr/>
          <p:nvPr/>
        </p:nvSpPr>
        <p:spPr>
          <a:xfrm>
            <a:off x="1619672" y="2636912"/>
            <a:ext cx="2568575" cy="5756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Cambria Math" panose="02040503050406030204" pitchFamily="18" charset="0"/>
                <a:cs typeface="+mn-cs"/>
              </a:rPr>
              <a:t>Язык</a:t>
            </a: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8" name="Скругленный прямоугольник 8">
            <a:hlinkClick r:id="" action="ppaction://noaction"/>
            <a:extLst>
              <a:ext uri="{FF2B5EF4-FFF2-40B4-BE49-F238E27FC236}">
                <a16:creationId xmlns:a16="http://schemas.microsoft.com/office/drawing/2014/main" xmlns="" id="{65257D58-4F98-4EB6-8692-941A0DE1634C}"/>
              </a:ext>
            </a:extLst>
          </p:cNvPr>
          <p:cNvSpPr/>
          <p:nvPr/>
        </p:nvSpPr>
        <p:spPr>
          <a:xfrm>
            <a:off x="1619672" y="3789040"/>
            <a:ext cx="2568575" cy="5756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Cambria Math" panose="02040503050406030204" pitchFamily="18" charset="0"/>
                <a:cs typeface="+mn-cs"/>
              </a:rPr>
              <a:t>Флаг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19" name="Скругленный прямоугольник 10">
            <a:hlinkClick r:id="" action="ppaction://noaction"/>
            <a:extLst>
              <a:ext uri="{FF2B5EF4-FFF2-40B4-BE49-F238E27FC236}">
                <a16:creationId xmlns:a16="http://schemas.microsoft.com/office/drawing/2014/main" xmlns="" id="{635224D8-C225-4721-8CB3-092ABC519B89}"/>
              </a:ext>
            </a:extLst>
          </p:cNvPr>
          <p:cNvSpPr/>
          <p:nvPr/>
        </p:nvSpPr>
        <p:spPr>
          <a:xfrm>
            <a:off x="4860032" y="2636912"/>
            <a:ext cx="2568575" cy="5756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Cambria Math" panose="02040503050406030204" pitchFamily="18" charset="0"/>
                <a:cs typeface="+mn-cs"/>
              </a:rPr>
              <a:t>Гимн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sp>
        <p:nvSpPr>
          <p:cNvPr id="20" name="Скругленный прямоугольник 7">
            <a:hlinkClick r:id="" action="ppaction://noaction"/>
            <a:extLst>
              <a:ext uri="{FF2B5EF4-FFF2-40B4-BE49-F238E27FC236}">
                <a16:creationId xmlns:a16="http://schemas.microsoft.com/office/drawing/2014/main" xmlns="" id="{E29A9248-EE97-4222-A49F-83529872FECE}"/>
              </a:ext>
            </a:extLst>
          </p:cNvPr>
          <p:cNvSpPr/>
          <p:nvPr/>
        </p:nvSpPr>
        <p:spPr>
          <a:xfrm>
            <a:off x="4860032" y="3789040"/>
            <a:ext cx="2568575" cy="57566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0" tIns="90000" rIns="180000" bIns="90000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Slab"/>
                <a:ea typeface="Cambria Math" panose="02040503050406030204" pitchFamily="18" charset="0"/>
                <a:cs typeface="+mn-cs"/>
              </a:rPr>
              <a:t>Герб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FCFB2A6C-E16D-4FAD-B8B8-80E16576167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11" cstate="print"/>
          <a:srcRect l="20466" r="7413"/>
          <a:stretch/>
        </p:blipFill>
        <p:spPr bwMode="auto">
          <a:xfrm>
            <a:off x="6372200" y="4653136"/>
            <a:ext cx="1656184" cy="1512168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Безимени-1.png"/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2360" y="2780928"/>
            <a:ext cx="720080" cy="1324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3908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928662" y="1214422"/>
            <a:ext cx="70997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lvl="0"/>
            <a:endParaRPr lang="ru-RU" sz="2800" dirty="0" smtClean="0"/>
          </a:p>
          <a:p>
            <a:endParaRPr lang="ru-RU" sz="2800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264B96"/>
                </a:solidFill>
              </a:rPr>
              <a:t>ВИКТОРИНА</a:t>
            </a:r>
            <a:endParaRPr lang="ru-RU" sz="3600" b="1" dirty="0">
              <a:ln w="11430"/>
              <a:solidFill>
                <a:srgbClr val="264B96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95936" y="5013176"/>
            <a:ext cx="3883872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lvl="0"/>
            <a:r>
              <a:rPr lang="ru-RU" i="1" dirty="0" smtClean="0"/>
              <a:t>       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герб </a:t>
            </a:r>
            <a:endParaRPr lang="ru-RU" dirty="0" smtClean="0"/>
          </a:p>
          <a:p>
            <a:pPr eaLnBrk="1" hangingPunct="1">
              <a:spcBef>
                <a:spcPct val="20000"/>
              </a:spcBef>
            </a:pP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264B96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4400" b="1" cap="none" spc="0" dirty="0">
              <a:ln w="11430"/>
              <a:solidFill>
                <a:srgbClr val="264B9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900" y="5857892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797152"/>
            <a:ext cx="2191737" cy="1258152"/>
          </a:xfrm>
          <a:prstGeom prst="rect">
            <a:avLst/>
          </a:prstGeom>
        </p:spPr>
      </p:pic>
      <p:pic>
        <p:nvPicPr>
          <p:cNvPr id="17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18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571480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2" descr="C:\Users\Olya\Desktop\Для Наташи\незнайка и знайка\1644851258_54-fikiwiki-com-p-kartinki-geroi-neznaiki-s-imenami-5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3789040"/>
            <a:ext cx="2078384" cy="2391309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51520" y="1340768"/>
            <a:ext cx="864096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cs typeface="Times New Roman" pitchFamily="18" charset="0"/>
              </a:rPr>
              <a:t> Выберите герб нашей страны 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just" eaLnBrk="1" hangingPunct="1">
              <a:spcBef>
                <a:spcPct val="20000"/>
              </a:spcBef>
            </a:pP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" name="Picture 4" descr="Герб России — Википедия">
            <a:extLst>
              <a:ext uri="{FF2B5EF4-FFF2-40B4-BE49-F238E27FC236}">
                <a16:creationId xmlns:a16="http://schemas.microsoft.com/office/drawing/2014/main" xmlns="" id="{A3AEFD67-4046-4522-9E4E-F99AF0C08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32856"/>
            <a:ext cx="1397624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051720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427984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6732240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2060848"/>
            <a:ext cx="1584176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168" y="2132856"/>
            <a:ext cx="1452161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 descr="Безимени-1.png"/>
          <p:cNvPicPr>
            <a:picLocks noChangeAspect="1"/>
          </p:cNvPicPr>
          <p:nvPr/>
        </p:nvPicPr>
        <p:blipFill>
          <a:blip r:embed="rId1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2200" y="4293096"/>
            <a:ext cx="864096" cy="1589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0971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99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50459" y="1214422"/>
            <a:ext cx="7649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2800" dirty="0" smtClean="0"/>
          </a:p>
        </p:txBody>
      </p:sp>
      <p:pic>
        <p:nvPicPr>
          <p:cNvPr id="11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5786454"/>
            <a:ext cx="744537" cy="74453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57356" y="500042"/>
            <a:ext cx="5472608" cy="646331"/>
          </a:xfrm>
          <a:prstGeom prst="rect">
            <a:avLst/>
          </a:prstGeom>
          <a:effectLst>
            <a:glow rad="101600">
              <a:srgbClr val="00990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ЗАГАДКИ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0806" y="546692"/>
            <a:ext cx="8532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4365104"/>
            <a:ext cx="2565078" cy="1472466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88024" y="4365104"/>
            <a:ext cx="2376264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dirty="0" smtClean="0"/>
          </a:p>
          <a:p>
            <a:pPr algn="ctr" eaLnBrk="1" hangingPunct="1">
              <a:spcBef>
                <a:spcPct val="20000"/>
              </a:spcBef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1340768"/>
            <a:ext cx="7848872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dirty="0" smtClean="0"/>
              <a:t>Есть главная песня у нашей страны. </a:t>
            </a:r>
            <a:br>
              <a:rPr lang="ru-RU" sz="3200" dirty="0" smtClean="0"/>
            </a:br>
            <a:r>
              <a:rPr lang="ru-RU" sz="3200" dirty="0" smtClean="0"/>
              <a:t>Услышав её, мы вставать все должны. </a:t>
            </a:r>
            <a:br>
              <a:rPr lang="ru-RU" sz="3200" dirty="0" smtClean="0"/>
            </a:br>
            <a:r>
              <a:rPr lang="ru-RU" sz="3200" dirty="0" smtClean="0"/>
              <a:t>Единству народа поётся в ней слава, </a:t>
            </a:r>
            <a:br>
              <a:rPr lang="ru-RU" sz="3200" dirty="0" smtClean="0"/>
            </a:br>
            <a:r>
              <a:rPr lang="ru-RU" sz="3200" dirty="0" smtClean="0"/>
              <a:t>И восхваляется наша держава</a:t>
            </a:r>
            <a:r>
              <a:rPr lang="ru-RU" sz="3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500042"/>
            <a:ext cx="609600" cy="609600"/>
          </a:xfrm>
          <a:prstGeom prst="rect">
            <a:avLst/>
          </a:prstGeom>
          <a:noFill/>
        </p:spPr>
      </p:pic>
      <p:pic>
        <p:nvPicPr>
          <p:cNvPr id="20" name="Picture 3" descr="C:\Users\Vlad\Desktop\пожарная безопасность\по пожару\картинки\0_1b0615_e4059579_S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571480"/>
            <a:ext cx="609600" cy="609600"/>
          </a:xfrm>
          <a:prstGeom prst="rect">
            <a:avLst/>
          </a:prstGeom>
          <a:noFill/>
        </p:spPr>
      </p:pic>
      <p:pic>
        <p:nvPicPr>
          <p:cNvPr id="47106" name="Picture 2" descr="https://detskie-stihi.ru/wp-content/uploads/2023/04/image0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4221088"/>
            <a:ext cx="1951071" cy="1463303"/>
          </a:xfrm>
          <a:prstGeom prst="rect">
            <a:avLst/>
          </a:prstGeom>
          <a:noFill/>
        </p:spPr>
      </p:pic>
      <p:pic>
        <p:nvPicPr>
          <p:cNvPr id="15" name="Picture 2" descr="C:\Users\Olya\Desktop\Для Наташи\незнайка и знайка\80999207722b9d31a83cc1f5573598ef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1571" y="3429000"/>
            <a:ext cx="3197901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1315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3071</TotalTime>
  <Words>475</Words>
  <Application>Microsoft Office PowerPoint</Application>
  <PresentationFormat>Экран (4:3)</PresentationFormat>
  <Paragraphs>210</Paragraphs>
  <Slides>25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Vlad</cp:lastModifiedBy>
  <cp:revision>270</cp:revision>
  <dcterms:created xsi:type="dcterms:W3CDTF">2015-05-04T12:07:23Z</dcterms:created>
  <dcterms:modified xsi:type="dcterms:W3CDTF">2023-11-25T07:37:58Z</dcterms:modified>
</cp:coreProperties>
</file>